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Futura" panose="020B0604020202020204" charset="0"/>
      <p:regular r:id="rId19"/>
    </p:embeddedFont>
    <p:embeddedFont>
      <p:font typeface="Futura Bold" panose="020B0604020202020204" charset="0"/>
      <p:regular r:id="rId20"/>
    </p:embeddedFont>
    <p:embeddedFont>
      <p:font typeface="Futura Bold Italics" panose="020B0604020202020204" charset="0"/>
      <p:regular r:id="rId21"/>
    </p:embeddedFont>
    <p:embeddedFont>
      <p:font typeface="Kollektif" panose="020B0604020202020204" charset="0"/>
      <p:regular r:id="rId22"/>
    </p:embeddedFont>
    <p:embeddedFont>
      <p:font typeface="Kollektif Bold" panose="020B0604020202020204" charset="0"/>
      <p:regular r:id="rId23"/>
    </p:embeddedFont>
    <p:embeddedFont>
      <p:font typeface="Kollektif Bold Italics"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312"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image1.png>
</file>

<file path=ppt/media/image10.sv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3.png>
</file>

<file path=ppt/media/image4.svg>
</file>

<file path=ppt/media/image5.png>
</file>

<file path=ppt/media/image6.sv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10.svg"/><Relationship Id="rId3" Type="http://schemas.openxmlformats.org/officeDocument/2006/relationships/image" Target="../media/image22.svg"/><Relationship Id="rId7" Type="http://schemas.openxmlformats.org/officeDocument/2006/relationships/image" Target="../media/image26.svg"/><Relationship Id="rId12" Type="http://schemas.openxmlformats.org/officeDocument/2006/relationships/image" Target="../media/image9.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11" Type="http://schemas.openxmlformats.org/officeDocument/2006/relationships/image" Target="../media/image15.svg"/><Relationship Id="rId5" Type="http://schemas.openxmlformats.org/officeDocument/2006/relationships/image" Target="../media/image24.svg"/><Relationship Id="rId10" Type="http://schemas.openxmlformats.org/officeDocument/2006/relationships/image" Target="../media/image14.png"/><Relationship Id="rId4" Type="http://schemas.openxmlformats.org/officeDocument/2006/relationships/image" Target="../media/image23.png"/><Relationship Id="rId9" Type="http://schemas.openxmlformats.org/officeDocument/2006/relationships/image" Target="../media/image2.svg"/></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10.svg"/><Relationship Id="rId3" Type="http://schemas.openxmlformats.org/officeDocument/2006/relationships/image" Target="../media/image22.svg"/><Relationship Id="rId7" Type="http://schemas.openxmlformats.org/officeDocument/2006/relationships/image" Target="../media/image26.svg"/><Relationship Id="rId12" Type="http://schemas.openxmlformats.org/officeDocument/2006/relationships/image" Target="../media/image9.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11" Type="http://schemas.openxmlformats.org/officeDocument/2006/relationships/image" Target="../media/image15.svg"/><Relationship Id="rId5" Type="http://schemas.openxmlformats.org/officeDocument/2006/relationships/image" Target="../media/image24.svg"/><Relationship Id="rId10" Type="http://schemas.openxmlformats.org/officeDocument/2006/relationships/image" Target="../media/image14.png"/><Relationship Id="rId4" Type="http://schemas.openxmlformats.org/officeDocument/2006/relationships/image" Target="../media/image23.png"/><Relationship Id="rId9" Type="http://schemas.openxmlformats.org/officeDocument/2006/relationships/image" Target="../media/image2.svg"/></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10.svg"/><Relationship Id="rId3" Type="http://schemas.openxmlformats.org/officeDocument/2006/relationships/image" Target="../media/image22.svg"/><Relationship Id="rId7" Type="http://schemas.openxmlformats.org/officeDocument/2006/relationships/image" Target="../media/image26.svg"/><Relationship Id="rId12" Type="http://schemas.openxmlformats.org/officeDocument/2006/relationships/image" Target="../media/image9.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11" Type="http://schemas.openxmlformats.org/officeDocument/2006/relationships/image" Target="../media/image15.svg"/><Relationship Id="rId5" Type="http://schemas.openxmlformats.org/officeDocument/2006/relationships/image" Target="../media/image24.svg"/><Relationship Id="rId10" Type="http://schemas.openxmlformats.org/officeDocument/2006/relationships/image" Target="../media/image14.png"/><Relationship Id="rId4" Type="http://schemas.openxmlformats.org/officeDocument/2006/relationships/image" Target="../media/image23.png"/><Relationship Id="rId9"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28.svg"/><Relationship Id="rId7" Type="http://schemas.openxmlformats.org/officeDocument/2006/relationships/image" Target="../media/image6.svg"/><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8" Type="http://schemas.openxmlformats.org/officeDocument/2006/relationships/hyperlink" Target="https://www.bing.com/ck/a?!&amp;&amp;p=045a4662b6160b7dJmltdHM9MTcxNjI0OTYwMCZpZ3VpZD0zYWZlYzYwYS05OTI5LTYxMjYtMTc0Ni1kMjU2OThlOTYwNGUmaW5zaWQ9NTI0NQ&amp;ptn=3&amp;ver=2&amp;hsh=3&amp;fclid=3afec60a-9929-6126-1746-d25698e9604e&amp;psq=SSaS+vi%e1%ba%bft+t%e1%ba%aft&amp;u=a1aHR0cHM6Ly9sZWFybi5taWNyb3NvZnQuY29tL2VuLXVzL2FuYWx5c2lzLXNlcnZpY2VzL3NzYXMtb3ZlcnZpZXc_dmlldz1hc2FsbHByb2R1Y3RzLWFsbHZlcnNpb25z&amp;ntb=1" TargetMode="External"/><Relationship Id="rId3" Type="http://schemas.openxmlformats.org/officeDocument/2006/relationships/image" Target="../media/image28.svg"/><Relationship Id="rId7" Type="http://schemas.openxmlformats.org/officeDocument/2006/relationships/image" Target="../media/image6.svg"/><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openxmlformats.org/officeDocument/2006/relationships/hyperlink" Target="https://www.bing.com/ck/a?!&amp;&amp;p=045a4662b6160b7dJmltdHM9MTcxNjI0OTYwMCZpZ3VpZD0zYWZlYzYwYS05OTI5LTYxMjYtMTc0Ni1kMjU2OThlOTYwNGUmaW5zaWQ9NTI0NQ&amp;ptn=3&amp;ver=2&amp;hsh=3&amp;fclid=3afec60a-9929-6126-1746-d25698e9604e&amp;psq=SSaS+vi%e1%ba%bft+t%e1%ba%aft&amp;u=a1aHR0cHM6Ly9sZWFybi5taWNyb3NvZnQuY29tL2VuLXVzL2FuYWx5c2lzLXNlcnZpY2VzL3NzYXMtb3ZlcnZpZXc_dmlldz1hc2FsbHByb2R1Y3RzLWFsbHZlcnNpb25z&amp;ntb=1" TargetMode="External"/><Relationship Id="rId3" Type="http://schemas.openxmlformats.org/officeDocument/2006/relationships/image" Target="../media/image28.svg"/><Relationship Id="rId7" Type="http://schemas.openxmlformats.org/officeDocument/2006/relationships/image" Target="../media/image6.svg"/><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28.svg"/><Relationship Id="rId7" Type="http://schemas.openxmlformats.org/officeDocument/2006/relationships/image" Target="../media/image6.svg"/><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sv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2.svg"/><Relationship Id="rId7" Type="http://schemas.openxmlformats.org/officeDocument/2006/relationships/image" Target="../media/image17.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svg"/><Relationship Id="rId7" Type="http://schemas.openxmlformats.org/officeDocument/2006/relationships/image" Target="../media/image17.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10.svg"/><Relationship Id="rId3" Type="http://schemas.openxmlformats.org/officeDocument/2006/relationships/image" Target="../media/image22.svg"/><Relationship Id="rId7" Type="http://schemas.openxmlformats.org/officeDocument/2006/relationships/image" Target="../media/image26.svg"/><Relationship Id="rId12" Type="http://schemas.openxmlformats.org/officeDocument/2006/relationships/image" Target="../media/image9.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11" Type="http://schemas.openxmlformats.org/officeDocument/2006/relationships/image" Target="../media/image15.svg"/><Relationship Id="rId5" Type="http://schemas.openxmlformats.org/officeDocument/2006/relationships/image" Target="../media/image24.svg"/><Relationship Id="rId10" Type="http://schemas.openxmlformats.org/officeDocument/2006/relationships/image" Target="../media/image14.png"/><Relationship Id="rId4" Type="http://schemas.openxmlformats.org/officeDocument/2006/relationships/image" Target="../media/image23.png"/><Relationship Id="rId9" Type="http://schemas.openxmlformats.org/officeDocument/2006/relationships/image" Target="../media/image2.svg"/></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10.svg"/><Relationship Id="rId3" Type="http://schemas.openxmlformats.org/officeDocument/2006/relationships/image" Target="../media/image22.svg"/><Relationship Id="rId7" Type="http://schemas.openxmlformats.org/officeDocument/2006/relationships/image" Target="../media/image26.svg"/><Relationship Id="rId12" Type="http://schemas.openxmlformats.org/officeDocument/2006/relationships/image" Target="../media/image9.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11" Type="http://schemas.openxmlformats.org/officeDocument/2006/relationships/image" Target="../media/image15.svg"/><Relationship Id="rId5" Type="http://schemas.openxmlformats.org/officeDocument/2006/relationships/image" Target="../media/image24.svg"/><Relationship Id="rId10" Type="http://schemas.openxmlformats.org/officeDocument/2006/relationships/image" Target="../media/image14.png"/><Relationship Id="rId4" Type="http://schemas.openxmlformats.org/officeDocument/2006/relationships/image" Target="../media/image23.png"/><Relationship Id="rId9"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11538000" y="4910930"/>
            <a:ext cx="3226885" cy="322688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9B388"/>
            </a:solidFill>
          </p:spPr>
          <p:txBody>
            <a:bodyPr/>
            <a:lstStyle/>
            <a:p>
              <a:endParaRPr lang="en-GB"/>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033749" y="652106"/>
            <a:ext cx="14590379" cy="8982788"/>
            <a:chOff x="0" y="0"/>
            <a:chExt cx="1320198" cy="812800"/>
          </a:xfrm>
        </p:grpSpPr>
        <p:sp>
          <p:nvSpPr>
            <p:cNvPr id="6" name="Freeform 6"/>
            <p:cNvSpPr/>
            <p:nvPr/>
          </p:nvSpPr>
          <p:spPr>
            <a:xfrm>
              <a:off x="0" y="0"/>
              <a:ext cx="1320198" cy="812800"/>
            </a:xfrm>
            <a:custGeom>
              <a:avLst/>
              <a:gdLst/>
              <a:ahLst/>
              <a:cxnLst/>
              <a:rect l="l" t="t" r="r" b="b"/>
              <a:pathLst>
                <a:path w="1320198" h="812800">
                  <a:moveTo>
                    <a:pt x="660099" y="0"/>
                  </a:moveTo>
                  <a:cubicBezTo>
                    <a:pt x="295536" y="0"/>
                    <a:pt x="0" y="181951"/>
                    <a:pt x="0" y="406400"/>
                  </a:cubicBezTo>
                  <a:cubicBezTo>
                    <a:pt x="0" y="630849"/>
                    <a:pt x="295536" y="812800"/>
                    <a:pt x="660099" y="812800"/>
                  </a:cubicBezTo>
                  <a:cubicBezTo>
                    <a:pt x="1024662" y="812800"/>
                    <a:pt x="1320198" y="630849"/>
                    <a:pt x="1320198" y="406400"/>
                  </a:cubicBezTo>
                  <a:cubicBezTo>
                    <a:pt x="1320198" y="181951"/>
                    <a:pt x="1024662" y="0"/>
                    <a:pt x="660099" y="0"/>
                  </a:cubicBezTo>
                  <a:close/>
                </a:path>
              </a:pathLst>
            </a:custGeom>
            <a:solidFill>
              <a:srgbClr val="5F6F52"/>
            </a:solidFill>
          </p:spPr>
          <p:txBody>
            <a:bodyPr/>
            <a:lstStyle/>
            <a:p>
              <a:endParaRPr lang="en-GB"/>
            </a:p>
          </p:txBody>
        </p:sp>
        <p:sp>
          <p:nvSpPr>
            <p:cNvPr id="7" name="TextBox 7"/>
            <p:cNvSpPr txBox="1"/>
            <p:nvPr/>
          </p:nvSpPr>
          <p:spPr>
            <a:xfrm>
              <a:off x="123769" y="38100"/>
              <a:ext cx="1072661"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915201" y="6050212"/>
            <a:ext cx="2316605" cy="231660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5365011" y="3183175"/>
            <a:ext cx="7318088" cy="1622509"/>
          </a:xfrm>
          <a:prstGeom prst="rect">
            <a:avLst/>
          </a:prstGeom>
        </p:spPr>
        <p:txBody>
          <a:bodyPr lIns="0" tIns="0" rIns="0" bIns="0" rtlCol="0" anchor="t">
            <a:spAutoFit/>
          </a:bodyPr>
          <a:lstStyle/>
          <a:p>
            <a:pPr marL="0" lvl="0" indent="0" algn="ctr">
              <a:lnSpc>
                <a:spcPts val="12362"/>
              </a:lnSpc>
            </a:pPr>
            <a:r>
              <a:rPr lang="en-US" sz="11662">
                <a:solidFill>
                  <a:srgbClr val="FEFAE0"/>
                </a:solidFill>
                <a:latin typeface="Kollektif Bold"/>
              </a:rPr>
              <a:t>NHÓM 17</a:t>
            </a:r>
          </a:p>
        </p:txBody>
      </p:sp>
      <p:sp>
        <p:nvSpPr>
          <p:cNvPr id="12" name="TextBox 12"/>
          <p:cNvSpPr txBox="1"/>
          <p:nvPr/>
        </p:nvSpPr>
        <p:spPr>
          <a:xfrm>
            <a:off x="5105120" y="5053649"/>
            <a:ext cx="7837868" cy="3532839"/>
          </a:xfrm>
          <a:prstGeom prst="rect">
            <a:avLst/>
          </a:prstGeom>
        </p:spPr>
        <p:txBody>
          <a:bodyPr lIns="0" tIns="0" rIns="0" bIns="0" rtlCol="0" anchor="t">
            <a:spAutoFit/>
          </a:bodyPr>
          <a:lstStyle/>
          <a:p>
            <a:pPr marL="0" lvl="0" indent="0" algn="ctr">
              <a:lnSpc>
                <a:spcPts val="6876"/>
              </a:lnSpc>
              <a:spcBef>
                <a:spcPct val="0"/>
              </a:spcBef>
            </a:pPr>
            <a:r>
              <a:rPr lang="en-US" sz="4911" spc="417">
                <a:solidFill>
                  <a:srgbClr val="FFFFFF"/>
                </a:solidFill>
                <a:latin typeface="Futura Bold Italics"/>
              </a:rPr>
              <a:t>Phân tích dữ liệu về hành vi mua hàng của khách hàng tại 1 một cửa hàng  </a:t>
            </a:r>
          </a:p>
        </p:txBody>
      </p:sp>
      <p:grpSp>
        <p:nvGrpSpPr>
          <p:cNvPr id="13" name="Group 13"/>
          <p:cNvGrpSpPr/>
          <p:nvPr/>
        </p:nvGrpSpPr>
        <p:grpSpPr>
          <a:xfrm>
            <a:off x="2144204" y="6279215"/>
            <a:ext cx="1858600" cy="185860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12124304" y="1831945"/>
            <a:ext cx="1357480" cy="135748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99470"/>
            </a:solidFill>
          </p:spPr>
          <p:txBody>
            <a:bodyPr/>
            <a:lstStyle/>
            <a:p>
              <a:endParaRPr lang="en-GB"/>
            </a:p>
          </p:txBody>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2950520" y="2843201"/>
            <a:ext cx="1043067" cy="1043067"/>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9B388"/>
            </a:solidFill>
          </p:spPr>
          <p:txBody>
            <a:bodyPr/>
            <a:lstStyle/>
            <a:p>
              <a:endParaRPr lang="en-GB"/>
            </a:p>
          </p:txBody>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2" name="Freeform 22"/>
          <p:cNvSpPr/>
          <p:nvPr/>
        </p:nvSpPr>
        <p:spPr>
          <a:xfrm>
            <a:off x="-4916759" y="4910930"/>
            <a:ext cx="8919562" cy="8919562"/>
          </a:xfrm>
          <a:custGeom>
            <a:avLst/>
            <a:gdLst/>
            <a:ahLst/>
            <a:cxnLst/>
            <a:rect l="l" t="t" r="r" b="b"/>
            <a:pathLst>
              <a:path w="8919562" h="8919562">
                <a:moveTo>
                  <a:pt x="0" y="0"/>
                </a:moveTo>
                <a:lnTo>
                  <a:pt x="8919563" y="0"/>
                </a:lnTo>
                <a:lnTo>
                  <a:pt x="8919563" y="8919562"/>
                </a:lnTo>
                <a:lnTo>
                  <a:pt x="0" y="8919562"/>
                </a:lnTo>
                <a:lnTo>
                  <a:pt x="0" y="0"/>
                </a:lnTo>
                <a:close/>
              </a:path>
            </a:pathLst>
          </a:custGeom>
          <a:blipFill>
            <a:blip r:embed="rId2">
              <a:alphaModFix amt="20999"/>
              <a:extLst>
                <a:ext uri="{96DAC541-7B7A-43D3-8B79-37D633B846F1}">
                  <asvg:svgBlip xmlns:asvg="http://schemas.microsoft.com/office/drawing/2016/SVG/main" r:embed="rId3"/>
                </a:ext>
              </a:extLst>
            </a:blip>
            <a:stretch>
              <a:fillRect/>
            </a:stretch>
          </a:blipFill>
        </p:spPr>
        <p:txBody>
          <a:bodyPr/>
          <a:lstStyle/>
          <a:p>
            <a:endParaRPr lang="en-GB"/>
          </a:p>
        </p:txBody>
      </p:sp>
      <p:sp>
        <p:nvSpPr>
          <p:cNvPr id="23" name="Freeform 23"/>
          <p:cNvSpPr/>
          <p:nvPr/>
        </p:nvSpPr>
        <p:spPr>
          <a:xfrm>
            <a:off x="15482231" y="652106"/>
            <a:ext cx="1777069" cy="1777069"/>
          </a:xfrm>
          <a:custGeom>
            <a:avLst/>
            <a:gdLst/>
            <a:ahLst/>
            <a:cxnLst/>
            <a:rect l="l" t="t" r="r" b="b"/>
            <a:pathLst>
              <a:path w="1777069" h="1777069">
                <a:moveTo>
                  <a:pt x="0" y="0"/>
                </a:moveTo>
                <a:lnTo>
                  <a:pt x="1777069" y="0"/>
                </a:lnTo>
                <a:lnTo>
                  <a:pt x="1777069" y="1777069"/>
                </a:lnTo>
                <a:lnTo>
                  <a:pt x="0" y="1777069"/>
                </a:lnTo>
                <a:lnTo>
                  <a:pt x="0" y="0"/>
                </a:lnTo>
                <a:close/>
              </a:path>
            </a:pathLst>
          </a:custGeom>
          <a:blipFill>
            <a:blip r:embed="rId2">
              <a:alphaModFix amt="36000"/>
              <a:extLst>
                <a:ext uri="{96DAC541-7B7A-43D3-8B79-37D633B846F1}">
                  <asvg:svgBlip xmlns:asvg="http://schemas.microsoft.com/office/drawing/2016/SVG/main" r:embed="rId3"/>
                </a:ext>
              </a:extLst>
            </a:blip>
            <a:stretch>
              <a:fillRect/>
            </a:stretch>
          </a:blipFill>
        </p:spPr>
        <p:txBody>
          <a:bodyPr/>
          <a:lstStyle/>
          <a:p>
            <a:endParaRPr lang="en-GB"/>
          </a:p>
        </p:txBody>
      </p:sp>
      <p:sp>
        <p:nvSpPr>
          <p:cNvPr id="24" name="Freeform 24"/>
          <p:cNvSpPr/>
          <p:nvPr/>
        </p:nvSpPr>
        <p:spPr>
          <a:xfrm>
            <a:off x="4326654" y="9322719"/>
            <a:ext cx="624351" cy="624351"/>
          </a:xfrm>
          <a:custGeom>
            <a:avLst/>
            <a:gdLst/>
            <a:ahLst/>
            <a:cxnLst/>
            <a:rect l="l" t="t" r="r" b="b"/>
            <a:pathLst>
              <a:path w="624351" h="624351">
                <a:moveTo>
                  <a:pt x="0" y="0"/>
                </a:moveTo>
                <a:lnTo>
                  <a:pt x="624351" y="0"/>
                </a:lnTo>
                <a:lnTo>
                  <a:pt x="624351" y="624351"/>
                </a:lnTo>
                <a:lnTo>
                  <a:pt x="0" y="624351"/>
                </a:lnTo>
                <a:lnTo>
                  <a:pt x="0" y="0"/>
                </a:lnTo>
                <a:close/>
              </a:path>
            </a:pathLst>
          </a:custGeom>
          <a:blipFill>
            <a:blip r:embed="rId2">
              <a:alphaModFix amt="36000"/>
              <a:extLst>
                <a:ext uri="{96DAC541-7B7A-43D3-8B79-37D633B846F1}">
                  <asvg:svgBlip xmlns:asvg="http://schemas.microsoft.com/office/drawing/2016/SVG/main" r:embed="rId3"/>
                </a:ext>
              </a:extLst>
            </a:blip>
            <a:stretch>
              <a:fillRect/>
            </a:stretch>
          </a:blipFill>
        </p:spPr>
        <p:txBody>
          <a:bodyPr/>
          <a:lstStyle/>
          <a:p>
            <a:endParaRPr lang="en-GB"/>
          </a:p>
        </p:txBody>
      </p:sp>
      <p:sp>
        <p:nvSpPr>
          <p:cNvPr id="25" name="Freeform 25"/>
          <p:cNvSpPr/>
          <p:nvPr/>
        </p:nvSpPr>
        <p:spPr>
          <a:xfrm>
            <a:off x="1359826" y="5457710"/>
            <a:ext cx="1347845" cy="1347845"/>
          </a:xfrm>
          <a:custGeom>
            <a:avLst/>
            <a:gdLst/>
            <a:ahLst/>
            <a:cxnLst/>
            <a:rect l="l" t="t" r="r" b="b"/>
            <a:pathLst>
              <a:path w="1347845" h="1347845">
                <a:moveTo>
                  <a:pt x="0" y="0"/>
                </a:moveTo>
                <a:lnTo>
                  <a:pt x="1347845" y="0"/>
                </a:lnTo>
                <a:lnTo>
                  <a:pt x="1347845" y="1347845"/>
                </a:lnTo>
                <a:lnTo>
                  <a:pt x="0" y="1347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26" name="Freeform 26"/>
          <p:cNvSpPr/>
          <p:nvPr/>
        </p:nvSpPr>
        <p:spPr>
          <a:xfrm>
            <a:off x="1359826" y="6915319"/>
            <a:ext cx="1347845" cy="1347845"/>
          </a:xfrm>
          <a:custGeom>
            <a:avLst/>
            <a:gdLst/>
            <a:ahLst/>
            <a:cxnLst/>
            <a:rect l="l" t="t" r="r" b="b"/>
            <a:pathLst>
              <a:path w="1347845" h="1347845">
                <a:moveTo>
                  <a:pt x="0" y="0"/>
                </a:moveTo>
                <a:lnTo>
                  <a:pt x="1347845" y="0"/>
                </a:lnTo>
                <a:lnTo>
                  <a:pt x="1347845" y="1347845"/>
                </a:lnTo>
                <a:lnTo>
                  <a:pt x="0" y="1347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27" name="Freeform 27"/>
          <p:cNvSpPr/>
          <p:nvPr/>
        </p:nvSpPr>
        <p:spPr>
          <a:xfrm>
            <a:off x="17614077" y="1786698"/>
            <a:ext cx="1347845" cy="1347845"/>
          </a:xfrm>
          <a:custGeom>
            <a:avLst/>
            <a:gdLst/>
            <a:ahLst/>
            <a:cxnLst/>
            <a:rect l="l" t="t" r="r" b="b"/>
            <a:pathLst>
              <a:path w="1347845" h="1347845">
                <a:moveTo>
                  <a:pt x="0" y="0"/>
                </a:moveTo>
                <a:lnTo>
                  <a:pt x="1347846" y="0"/>
                </a:lnTo>
                <a:lnTo>
                  <a:pt x="1347846" y="1347845"/>
                </a:lnTo>
                <a:lnTo>
                  <a:pt x="0" y="1347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28" name="Freeform 28"/>
          <p:cNvSpPr/>
          <p:nvPr/>
        </p:nvSpPr>
        <p:spPr>
          <a:xfrm>
            <a:off x="17614077" y="3244308"/>
            <a:ext cx="1347845" cy="1347845"/>
          </a:xfrm>
          <a:custGeom>
            <a:avLst/>
            <a:gdLst/>
            <a:ahLst/>
            <a:cxnLst/>
            <a:rect l="l" t="t" r="r" b="b"/>
            <a:pathLst>
              <a:path w="1347845" h="1347845">
                <a:moveTo>
                  <a:pt x="0" y="0"/>
                </a:moveTo>
                <a:lnTo>
                  <a:pt x="1347846" y="0"/>
                </a:lnTo>
                <a:lnTo>
                  <a:pt x="1347846" y="1347845"/>
                </a:lnTo>
                <a:lnTo>
                  <a:pt x="0" y="1347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29" name="Freeform 29"/>
          <p:cNvSpPr/>
          <p:nvPr/>
        </p:nvSpPr>
        <p:spPr>
          <a:xfrm>
            <a:off x="16624128" y="6131632"/>
            <a:ext cx="635172" cy="1347845"/>
          </a:xfrm>
          <a:custGeom>
            <a:avLst/>
            <a:gdLst/>
            <a:ahLst/>
            <a:cxnLst/>
            <a:rect l="l" t="t" r="r" b="b"/>
            <a:pathLst>
              <a:path w="635172" h="1347845">
                <a:moveTo>
                  <a:pt x="0" y="0"/>
                </a:moveTo>
                <a:lnTo>
                  <a:pt x="635172" y="0"/>
                </a:lnTo>
                <a:lnTo>
                  <a:pt x="635172" y="1347845"/>
                </a:lnTo>
                <a:lnTo>
                  <a:pt x="0" y="13478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6573331" y="4445750"/>
            <a:ext cx="5284815" cy="5345907"/>
            <a:chOff x="0" y="0"/>
            <a:chExt cx="1480069" cy="1497179"/>
          </a:xfrm>
        </p:grpSpPr>
        <p:sp>
          <p:nvSpPr>
            <p:cNvPr id="3" name="Freeform 3"/>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4" name="TextBox 4"/>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688206" y="4445750"/>
            <a:ext cx="5284815" cy="5345907"/>
            <a:chOff x="0" y="0"/>
            <a:chExt cx="1480069" cy="1497179"/>
          </a:xfrm>
        </p:grpSpPr>
        <p:sp>
          <p:nvSpPr>
            <p:cNvPr id="6" name="Freeform 6"/>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7" name="TextBox 7"/>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2458299" y="4445750"/>
            <a:ext cx="5284815" cy="5345907"/>
            <a:chOff x="0" y="0"/>
            <a:chExt cx="1480069" cy="1497179"/>
          </a:xfrm>
        </p:grpSpPr>
        <p:sp>
          <p:nvSpPr>
            <p:cNvPr id="9" name="Freeform 9"/>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10" name="TextBox 10"/>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6430011" y="4302430"/>
            <a:ext cx="5284815" cy="5345907"/>
            <a:chOff x="0" y="0"/>
            <a:chExt cx="1480069" cy="1497179"/>
          </a:xfrm>
        </p:grpSpPr>
        <p:sp>
          <p:nvSpPr>
            <p:cNvPr id="12" name="Freeform 12"/>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3" name="TextBox 13"/>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687996" y="4302430"/>
            <a:ext cx="5284815" cy="5345907"/>
            <a:chOff x="0" y="0"/>
            <a:chExt cx="1480069" cy="1497179"/>
          </a:xfrm>
        </p:grpSpPr>
        <p:sp>
          <p:nvSpPr>
            <p:cNvPr id="15" name="Freeform 15"/>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6" name="TextBox 16"/>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2314979" y="4302430"/>
            <a:ext cx="5284815" cy="5345907"/>
            <a:chOff x="0" y="0"/>
            <a:chExt cx="1480069" cy="1497179"/>
          </a:xfrm>
        </p:grpSpPr>
        <p:sp>
          <p:nvSpPr>
            <p:cNvPr id="18" name="Freeform 18"/>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9" name="TextBox 19"/>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8186406" y="3416417"/>
            <a:ext cx="1772026" cy="1772026"/>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2301281" y="3416417"/>
            <a:ext cx="1772026" cy="1772026"/>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5" name="TextBox 2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4071373" y="3416417"/>
            <a:ext cx="1772026" cy="1772026"/>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9" name="Freeform 29"/>
          <p:cNvSpPr/>
          <p:nvPr/>
        </p:nvSpPr>
        <p:spPr>
          <a:xfrm>
            <a:off x="8510742" y="3740753"/>
            <a:ext cx="1123354" cy="1123354"/>
          </a:xfrm>
          <a:custGeom>
            <a:avLst/>
            <a:gdLst/>
            <a:ahLst/>
            <a:cxnLst/>
            <a:rect l="l" t="t" r="r" b="b"/>
            <a:pathLst>
              <a:path w="1123354" h="1123354">
                <a:moveTo>
                  <a:pt x="0" y="0"/>
                </a:moveTo>
                <a:lnTo>
                  <a:pt x="1123354" y="0"/>
                </a:lnTo>
                <a:lnTo>
                  <a:pt x="1123354" y="1123354"/>
                </a:lnTo>
                <a:lnTo>
                  <a:pt x="0" y="11233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30" name="Freeform 30"/>
          <p:cNvSpPr/>
          <p:nvPr/>
        </p:nvSpPr>
        <p:spPr>
          <a:xfrm>
            <a:off x="2732580" y="3851696"/>
            <a:ext cx="909427" cy="901469"/>
          </a:xfrm>
          <a:custGeom>
            <a:avLst/>
            <a:gdLst/>
            <a:ahLst/>
            <a:cxnLst/>
            <a:rect l="l" t="t" r="r" b="b"/>
            <a:pathLst>
              <a:path w="909427" h="901469">
                <a:moveTo>
                  <a:pt x="0" y="0"/>
                </a:moveTo>
                <a:lnTo>
                  <a:pt x="909427" y="0"/>
                </a:lnTo>
                <a:lnTo>
                  <a:pt x="909427" y="901469"/>
                </a:lnTo>
                <a:lnTo>
                  <a:pt x="0" y="90146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31" name="Freeform 31"/>
          <p:cNvSpPr/>
          <p:nvPr/>
        </p:nvSpPr>
        <p:spPr>
          <a:xfrm>
            <a:off x="14395710" y="3740753"/>
            <a:ext cx="1123354" cy="1123354"/>
          </a:xfrm>
          <a:custGeom>
            <a:avLst/>
            <a:gdLst/>
            <a:ahLst/>
            <a:cxnLst/>
            <a:rect l="l" t="t" r="r" b="b"/>
            <a:pathLst>
              <a:path w="1123354" h="1123354">
                <a:moveTo>
                  <a:pt x="0" y="0"/>
                </a:moveTo>
                <a:lnTo>
                  <a:pt x="1123353" y="0"/>
                </a:lnTo>
                <a:lnTo>
                  <a:pt x="1123353" y="1123354"/>
                </a:lnTo>
                <a:lnTo>
                  <a:pt x="0" y="11233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32" name="Group 32"/>
          <p:cNvGrpSpPr/>
          <p:nvPr/>
        </p:nvGrpSpPr>
        <p:grpSpPr>
          <a:xfrm>
            <a:off x="-510756" y="-358119"/>
            <a:ext cx="19309513" cy="3164936"/>
            <a:chOff x="0" y="0"/>
            <a:chExt cx="5085633" cy="833563"/>
          </a:xfrm>
        </p:grpSpPr>
        <p:sp>
          <p:nvSpPr>
            <p:cNvPr id="33" name="Freeform 33"/>
            <p:cNvSpPr/>
            <p:nvPr/>
          </p:nvSpPr>
          <p:spPr>
            <a:xfrm>
              <a:off x="0" y="0"/>
              <a:ext cx="5085633" cy="833563"/>
            </a:xfrm>
            <a:custGeom>
              <a:avLst/>
              <a:gdLst/>
              <a:ahLst/>
              <a:cxnLst/>
              <a:rect l="l" t="t" r="r" b="b"/>
              <a:pathLst>
                <a:path w="5085633" h="833563">
                  <a:moveTo>
                    <a:pt x="0" y="0"/>
                  </a:moveTo>
                  <a:lnTo>
                    <a:pt x="5085633" y="0"/>
                  </a:lnTo>
                  <a:lnTo>
                    <a:pt x="5085633" y="833563"/>
                  </a:lnTo>
                  <a:lnTo>
                    <a:pt x="0" y="833563"/>
                  </a:lnTo>
                  <a:close/>
                </a:path>
              </a:pathLst>
            </a:custGeom>
            <a:solidFill>
              <a:srgbClr val="54604B"/>
            </a:solidFill>
          </p:spPr>
          <p:txBody>
            <a:bodyPr/>
            <a:lstStyle/>
            <a:p>
              <a:endParaRPr lang="en-GB"/>
            </a:p>
          </p:txBody>
        </p:sp>
        <p:sp>
          <p:nvSpPr>
            <p:cNvPr id="34" name="TextBox 34"/>
            <p:cNvSpPr txBox="1"/>
            <p:nvPr/>
          </p:nvSpPr>
          <p:spPr>
            <a:xfrm>
              <a:off x="0" y="-38100"/>
              <a:ext cx="5085633" cy="871663"/>
            </a:xfrm>
            <a:prstGeom prst="rect">
              <a:avLst/>
            </a:prstGeom>
          </p:spPr>
          <p:txBody>
            <a:bodyPr lIns="50800" tIns="50800" rIns="50800" bIns="50800" rtlCol="0" anchor="ctr"/>
            <a:lstStyle/>
            <a:p>
              <a:pPr algn="ctr">
                <a:lnSpc>
                  <a:spcPts val="2659"/>
                </a:lnSpc>
              </a:pPr>
              <a:endParaRPr/>
            </a:p>
          </p:txBody>
        </p:sp>
      </p:grpSp>
      <p:sp>
        <p:nvSpPr>
          <p:cNvPr id="35" name="Freeform 35"/>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6" name="Freeform 36"/>
          <p:cNvSpPr/>
          <p:nvPr/>
        </p:nvSpPr>
        <p:spPr>
          <a:xfrm>
            <a:off x="-1649240" y="1301133"/>
            <a:ext cx="3011369" cy="3011369"/>
          </a:xfrm>
          <a:custGeom>
            <a:avLst/>
            <a:gdLst/>
            <a:ahLst/>
            <a:cxnLst/>
            <a:rect l="l" t="t" r="r" b="b"/>
            <a:pathLst>
              <a:path w="3011369" h="3011369">
                <a:moveTo>
                  <a:pt x="0" y="0"/>
                </a:moveTo>
                <a:lnTo>
                  <a:pt x="3011369" y="0"/>
                </a:lnTo>
                <a:lnTo>
                  <a:pt x="3011369" y="3011369"/>
                </a:lnTo>
                <a:lnTo>
                  <a:pt x="0" y="3011369"/>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7" name="Freeform 37"/>
          <p:cNvSpPr/>
          <p:nvPr/>
        </p:nvSpPr>
        <p:spPr>
          <a:xfrm>
            <a:off x="16751205" y="-358119"/>
            <a:ext cx="1016189" cy="1016189"/>
          </a:xfrm>
          <a:custGeom>
            <a:avLst/>
            <a:gdLst/>
            <a:ahLst/>
            <a:cxnLst/>
            <a:rect l="l" t="t" r="r" b="b"/>
            <a:pathLst>
              <a:path w="1016189" h="1016189">
                <a:moveTo>
                  <a:pt x="0" y="0"/>
                </a:moveTo>
                <a:lnTo>
                  <a:pt x="1016190" y="0"/>
                </a:lnTo>
                <a:lnTo>
                  <a:pt x="1016190" y="1016190"/>
                </a:lnTo>
                <a:lnTo>
                  <a:pt x="0" y="101619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8" name="Freeform 38"/>
          <p:cNvSpPr/>
          <p:nvPr/>
        </p:nvSpPr>
        <p:spPr>
          <a:xfrm>
            <a:off x="16751205" y="742833"/>
            <a:ext cx="1016189" cy="1016189"/>
          </a:xfrm>
          <a:custGeom>
            <a:avLst/>
            <a:gdLst/>
            <a:ahLst/>
            <a:cxnLst/>
            <a:rect l="l" t="t" r="r" b="b"/>
            <a:pathLst>
              <a:path w="1016189" h="1016189">
                <a:moveTo>
                  <a:pt x="0" y="0"/>
                </a:moveTo>
                <a:lnTo>
                  <a:pt x="1016190" y="0"/>
                </a:lnTo>
                <a:lnTo>
                  <a:pt x="1016190" y="1016189"/>
                </a:lnTo>
                <a:lnTo>
                  <a:pt x="0" y="101618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9" name="Freeform 39"/>
          <p:cNvSpPr/>
          <p:nvPr/>
        </p:nvSpPr>
        <p:spPr>
          <a:xfrm rot="-5400000">
            <a:off x="1044543" y="128344"/>
            <a:ext cx="635172" cy="1347845"/>
          </a:xfrm>
          <a:custGeom>
            <a:avLst/>
            <a:gdLst/>
            <a:ahLst/>
            <a:cxnLst/>
            <a:rect l="l" t="t" r="r" b="b"/>
            <a:pathLst>
              <a:path w="635172" h="1347845">
                <a:moveTo>
                  <a:pt x="0" y="0"/>
                </a:moveTo>
                <a:lnTo>
                  <a:pt x="635172" y="0"/>
                </a:lnTo>
                <a:lnTo>
                  <a:pt x="635172" y="1347846"/>
                </a:lnTo>
                <a:lnTo>
                  <a:pt x="0" y="1347846"/>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GB"/>
          </a:p>
        </p:txBody>
      </p:sp>
      <p:sp>
        <p:nvSpPr>
          <p:cNvPr id="40" name="TextBox 40"/>
          <p:cNvSpPr txBox="1"/>
          <p:nvPr/>
        </p:nvSpPr>
        <p:spPr>
          <a:xfrm>
            <a:off x="2824821" y="668917"/>
            <a:ext cx="12638359" cy="1193800"/>
          </a:xfrm>
          <a:prstGeom prst="rect">
            <a:avLst/>
          </a:prstGeom>
        </p:spPr>
        <p:txBody>
          <a:bodyPr lIns="0" tIns="0" rIns="0" bIns="0" rtlCol="0" anchor="t">
            <a:spAutoFit/>
          </a:bodyPr>
          <a:lstStyle/>
          <a:p>
            <a:pPr marL="0" lvl="0" indent="0" algn="ctr">
              <a:lnSpc>
                <a:spcPts val="9799"/>
              </a:lnSpc>
              <a:spcBef>
                <a:spcPct val="0"/>
              </a:spcBef>
            </a:pPr>
            <a:r>
              <a:rPr lang="en-US" sz="6999">
                <a:solidFill>
                  <a:srgbClr val="FEFAE0"/>
                </a:solidFill>
                <a:latin typeface="Kollektif"/>
              </a:rPr>
              <a:t>CÂU TRUY VẤN</a:t>
            </a:r>
          </a:p>
        </p:txBody>
      </p:sp>
      <p:sp>
        <p:nvSpPr>
          <p:cNvPr id="41" name="TextBox 41"/>
          <p:cNvSpPr txBox="1"/>
          <p:nvPr/>
        </p:nvSpPr>
        <p:spPr>
          <a:xfrm>
            <a:off x="6802954" y="5719951"/>
            <a:ext cx="4825570" cy="1556359"/>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8. Với mỗi tháng thống kê Top 5 giao dịch có doanh thu cao nhất</a:t>
            </a:r>
          </a:p>
        </p:txBody>
      </p:sp>
      <p:sp>
        <p:nvSpPr>
          <p:cNvPr id="42" name="TextBox 42"/>
          <p:cNvSpPr txBox="1"/>
          <p:nvPr/>
        </p:nvSpPr>
        <p:spPr>
          <a:xfrm>
            <a:off x="1028700" y="5778549"/>
            <a:ext cx="4825570" cy="2566009"/>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7. Liệt kê Top 20 khách hàng mua hàng nhiều nhất trong năm 2019, trong quý kèm theo danh mục vị trí nhà ở khách hàng</a:t>
            </a:r>
          </a:p>
        </p:txBody>
      </p:sp>
      <p:sp>
        <p:nvSpPr>
          <p:cNvPr id="43" name="TextBox 43"/>
          <p:cNvSpPr txBox="1"/>
          <p:nvPr/>
        </p:nvSpPr>
        <p:spPr>
          <a:xfrm>
            <a:off x="12687921" y="5683743"/>
            <a:ext cx="4825570" cy="3070834"/>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9. Với mỗi loại sản phẩm, truy vấn ra Top 5 các khách hàng kèm theo vị trí nhà ở và giới tính, những người đã mua nhiều sản phẩm nhất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6573331" y="4445750"/>
            <a:ext cx="5284815" cy="5345907"/>
            <a:chOff x="0" y="0"/>
            <a:chExt cx="1480069" cy="1497179"/>
          </a:xfrm>
        </p:grpSpPr>
        <p:sp>
          <p:nvSpPr>
            <p:cNvPr id="3" name="Freeform 3"/>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4" name="TextBox 4"/>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688206" y="4445750"/>
            <a:ext cx="5284815" cy="5345907"/>
            <a:chOff x="0" y="0"/>
            <a:chExt cx="1480069" cy="1497179"/>
          </a:xfrm>
        </p:grpSpPr>
        <p:sp>
          <p:nvSpPr>
            <p:cNvPr id="6" name="Freeform 6"/>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7" name="TextBox 7"/>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2458299" y="4445750"/>
            <a:ext cx="5284815" cy="5345907"/>
            <a:chOff x="0" y="0"/>
            <a:chExt cx="1480069" cy="1497179"/>
          </a:xfrm>
        </p:grpSpPr>
        <p:sp>
          <p:nvSpPr>
            <p:cNvPr id="9" name="Freeform 9"/>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10" name="TextBox 10"/>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6430011" y="4302430"/>
            <a:ext cx="5284815" cy="5345907"/>
            <a:chOff x="0" y="0"/>
            <a:chExt cx="1480069" cy="1497179"/>
          </a:xfrm>
        </p:grpSpPr>
        <p:sp>
          <p:nvSpPr>
            <p:cNvPr id="12" name="Freeform 12"/>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3" name="TextBox 13"/>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687996" y="4302430"/>
            <a:ext cx="5284815" cy="5345907"/>
            <a:chOff x="0" y="0"/>
            <a:chExt cx="1480069" cy="1497179"/>
          </a:xfrm>
        </p:grpSpPr>
        <p:sp>
          <p:nvSpPr>
            <p:cNvPr id="15" name="Freeform 15"/>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6" name="TextBox 16"/>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2314979" y="4302430"/>
            <a:ext cx="5284815" cy="5345907"/>
            <a:chOff x="0" y="0"/>
            <a:chExt cx="1480069" cy="1497179"/>
          </a:xfrm>
        </p:grpSpPr>
        <p:sp>
          <p:nvSpPr>
            <p:cNvPr id="18" name="Freeform 18"/>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9" name="TextBox 19"/>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8186406" y="3416417"/>
            <a:ext cx="1772026" cy="1772026"/>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2301281" y="3416417"/>
            <a:ext cx="1772026" cy="1772026"/>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5" name="TextBox 2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4071373" y="3416417"/>
            <a:ext cx="1772026" cy="1772026"/>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9" name="Freeform 29"/>
          <p:cNvSpPr/>
          <p:nvPr/>
        </p:nvSpPr>
        <p:spPr>
          <a:xfrm>
            <a:off x="8510742" y="3740753"/>
            <a:ext cx="1123354" cy="1123354"/>
          </a:xfrm>
          <a:custGeom>
            <a:avLst/>
            <a:gdLst/>
            <a:ahLst/>
            <a:cxnLst/>
            <a:rect l="l" t="t" r="r" b="b"/>
            <a:pathLst>
              <a:path w="1123354" h="1123354">
                <a:moveTo>
                  <a:pt x="0" y="0"/>
                </a:moveTo>
                <a:lnTo>
                  <a:pt x="1123354" y="0"/>
                </a:lnTo>
                <a:lnTo>
                  <a:pt x="1123354" y="1123354"/>
                </a:lnTo>
                <a:lnTo>
                  <a:pt x="0" y="11233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30" name="Freeform 30"/>
          <p:cNvSpPr/>
          <p:nvPr/>
        </p:nvSpPr>
        <p:spPr>
          <a:xfrm>
            <a:off x="2732580" y="3851696"/>
            <a:ext cx="909427" cy="901469"/>
          </a:xfrm>
          <a:custGeom>
            <a:avLst/>
            <a:gdLst/>
            <a:ahLst/>
            <a:cxnLst/>
            <a:rect l="l" t="t" r="r" b="b"/>
            <a:pathLst>
              <a:path w="909427" h="901469">
                <a:moveTo>
                  <a:pt x="0" y="0"/>
                </a:moveTo>
                <a:lnTo>
                  <a:pt x="909427" y="0"/>
                </a:lnTo>
                <a:lnTo>
                  <a:pt x="909427" y="901469"/>
                </a:lnTo>
                <a:lnTo>
                  <a:pt x="0" y="90146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31" name="Freeform 31"/>
          <p:cNvSpPr/>
          <p:nvPr/>
        </p:nvSpPr>
        <p:spPr>
          <a:xfrm>
            <a:off x="14395710" y="3740753"/>
            <a:ext cx="1123354" cy="1123354"/>
          </a:xfrm>
          <a:custGeom>
            <a:avLst/>
            <a:gdLst/>
            <a:ahLst/>
            <a:cxnLst/>
            <a:rect l="l" t="t" r="r" b="b"/>
            <a:pathLst>
              <a:path w="1123354" h="1123354">
                <a:moveTo>
                  <a:pt x="0" y="0"/>
                </a:moveTo>
                <a:lnTo>
                  <a:pt x="1123353" y="0"/>
                </a:lnTo>
                <a:lnTo>
                  <a:pt x="1123353" y="1123354"/>
                </a:lnTo>
                <a:lnTo>
                  <a:pt x="0" y="11233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32" name="Group 32"/>
          <p:cNvGrpSpPr/>
          <p:nvPr/>
        </p:nvGrpSpPr>
        <p:grpSpPr>
          <a:xfrm>
            <a:off x="-510756" y="-358119"/>
            <a:ext cx="19309513" cy="3164936"/>
            <a:chOff x="0" y="0"/>
            <a:chExt cx="5085633" cy="833563"/>
          </a:xfrm>
        </p:grpSpPr>
        <p:sp>
          <p:nvSpPr>
            <p:cNvPr id="33" name="Freeform 33"/>
            <p:cNvSpPr/>
            <p:nvPr/>
          </p:nvSpPr>
          <p:spPr>
            <a:xfrm>
              <a:off x="0" y="0"/>
              <a:ext cx="5085633" cy="833563"/>
            </a:xfrm>
            <a:custGeom>
              <a:avLst/>
              <a:gdLst/>
              <a:ahLst/>
              <a:cxnLst/>
              <a:rect l="l" t="t" r="r" b="b"/>
              <a:pathLst>
                <a:path w="5085633" h="833563">
                  <a:moveTo>
                    <a:pt x="0" y="0"/>
                  </a:moveTo>
                  <a:lnTo>
                    <a:pt x="5085633" y="0"/>
                  </a:lnTo>
                  <a:lnTo>
                    <a:pt x="5085633" y="833563"/>
                  </a:lnTo>
                  <a:lnTo>
                    <a:pt x="0" y="833563"/>
                  </a:lnTo>
                  <a:close/>
                </a:path>
              </a:pathLst>
            </a:custGeom>
            <a:solidFill>
              <a:srgbClr val="54604B"/>
            </a:solidFill>
          </p:spPr>
          <p:txBody>
            <a:bodyPr/>
            <a:lstStyle/>
            <a:p>
              <a:endParaRPr lang="en-GB"/>
            </a:p>
          </p:txBody>
        </p:sp>
        <p:sp>
          <p:nvSpPr>
            <p:cNvPr id="34" name="TextBox 34"/>
            <p:cNvSpPr txBox="1"/>
            <p:nvPr/>
          </p:nvSpPr>
          <p:spPr>
            <a:xfrm>
              <a:off x="0" y="-38100"/>
              <a:ext cx="5085633" cy="871663"/>
            </a:xfrm>
            <a:prstGeom prst="rect">
              <a:avLst/>
            </a:prstGeom>
          </p:spPr>
          <p:txBody>
            <a:bodyPr lIns="50800" tIns="50800" rIns="50800" bIns="50800" rtlCol="0" anchor="ctr"/>
            <a:lstStyle/>
            <a:p>
              <a:pPr algn="ctr">
                <a:lnSpc>
                  <a:spcPts val="2659"/>
                </a:lnSpc>
              </a:pPr>
              <a:endParaRPr/>
            </a:p>
          </p:txBody>
        </p:sp>
      </p:grpSp>
      <p:sp>
        <p:nvSpPr>
          <p:cNvPr id="35" name="Freeform 35"/>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6" name="Freeform 36"/>
          <p:cNvSpPr/>
          <p:nvPr/>
        </p:nvSpPr>
        <p:spPr>
          <a:xfrm>
            <a:off x="-1649240" y="1301133"/>
            <a:ext cx="3011369" cy="3011369"/>
          </a:xfrm>
          <a:custGeom>
            <a:avLst/>
            <a:gdLst/>
            <a:ahLst/>
            <a:cxnLst/>
            <a:rect l="l" t="t" r="r" b="b"/>
            <a:pathLst>
              <a:path w="3011369" h="3011369">
                <a:moveTo>
                  <a:pt x="0" y="0"/>
                </a:moveTo>
                <a:lnTo>
                  <a:pt x="3011369" y="0"/>
                </a:lnTo>
                <a:lnTo>
                  <a:pt x="3011369" y="3011369"/>
                </a:lnTo>
                <a:lnTo>
                  <a:pt x="0" y="3011369"/>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7" name="Freeform 37"/>
          <p:cNvSpPr/>
          <p:nvPr/>
        </p:nvSpPr>
        <p:spPr>
          <a:xfrm>
            <a:off x="16751205" y="-358119"/>
            <a:ext cx="1016189" cy="1016189"/>
          </a:xfrm>
          <a:custGeom>
            <a:avLst/>
            <a:gdLst/>
            <a:ahLst/>
            <a:cxnLst/>
            <a:rect l="l" t="t" r="r" b="b"/>
            <a:pathLst>
              <a:path w="1016189" h="1016189">
                <a:moveTo>
                  <a:pt x="0" y="0"/>
                </a:moveTo>
                <a:lnTo>
                  <a:pt x="1016190" y="0"/>
                </a:lnTo>
                <a:lnTo>
                  <a:pt x="1016190" y="1016190"/>
                </a:lnTo>
                <a:lnTo>
                  <a:pt x="0" y="101619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8" name="Freeform 38"/>
          <p:cNvSpPr/>
          <p:nvPr/>
        </p:nvSpPr>
        <p:spPr>
          <a:xfrm>
            <a:off x="16751205" y="742833"/>
            <a:ext cx="1016189" cy="1016189"/>
          </a:xfrm>
          <a:custGeom>
            <a:avLst/>
            <a:gdLst/>
            <a:ahLst/>
            <a:cxnLst/>
            <a:rect l="l" t="t" r="r" b="b"/>
            <a:pathLst>
              <a:path w="1016189" h="1016189">
                <a:moveTo>
                  <a:pt x="0" y="0"/>
                </a:moveTo>
                <a:lnTo>
                  <a:pt x="1016190" y="0"/>
                </a:lnTo>
                <a:lnTo>
                  <a:pt x="1016190" y="1016189"/>
                </a:lnTo>
                <a:lnTo>
                  <a:pt x="0" y="101618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9" name="Freeform 39"/>
          <p:cNvSpPr/>
          <p:nvPr/>
        </p:nvSpPr>
        <p:spPr>
          <a:xfrm rot="-5400000">
            <a:off x="1044543" y="128344"/>
            <a:ext cx="635172" cy="1347845"/>
          </a:xfrm>
          <a:custGeom>
            <a:avLst/>
            <a:gdLst/>
            <a:ahLst/>
            <a:cxnLst/>
            <a:rect l="l" t="t" r="r" b="b"/>
            <a:pathLst>
              <a:path w="635172" h="1347845">
                <a:moveTo>
                  <a:pt x="0" y="0"/>
                </a:moveTo>
                <a:lnTo>
                  <a:pt x="635172" y="0"/>
                </a:lnTo>
                <a:lnTo>
                  <a:pt x="635172" y="1347846"/>
                </a:lnTo>
                <a:lnTo>
                  <a:pt x="0" y="1347846"/>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GB"/>
          </a:p>
        </p:txBody>
      </p:sp>
      <p:sp>
        <p:nvSpPr>
          <p:cNvPr id="40" name="TextBox 40"/>
          <p:cNvSpPr txBox="1"/>
          <p:nvPr/>
        </p:nvSpPr>
        <p:spPr>
          <a:xfrm>
            <a:off x="2824821" y="668917"/>
            <a:ext cx="12638359" cy="1193800"/>
          </a:xfrm>
          <a:prstGeom prst="rect">
            <a:avLst/>
          </a:prstGeom>
        </p:spPr>
        <p:txBody>
          <a:bodyPr lIns="0" tIns="0" rIns="0" bIns="0" rtlCol="0" anchor="t">
            <a:spAutoFit/>
          </a:bodyPr>
          <a:lstStyle/>
          <a:p>
            <a:pPr marL="0" lvl="0" indent="0" algn="ctr">
              <a:lnSpc>
                <a:spcPts val="9799"/>
              </a:lnSpc>
              <a:spcBef>
                <a:spcPct val="0"/>
              </a:spcBef>
            </a:pPr>
            <a:r>
              <a:rPr lang="en-US" sz="6999">
                <a:solidFill>
                  <a:srgbClr val="FEFAE0"/>
                </a:solidFill>
                <a:latin typeface="Kollektif"/>
              </a:rPr>
              <a:t>CÂU TRUY VẤN</a:t>
            </a:r>
          </a:p>
        </p:txBody>
      </p:sp>
      <p:sp>
        <p:nvSpPr>
          <p:cNvPr id="41" name="TextBox 41"/>
          <p:cNvSpPr txBox="1"/>
          <p:nvPr/>
        </p:nvSpPr>
        <p:spPr>
          <a:xfrm>
            <a:off x="6802954" y="5719951"/>
            <a:ext cx="4825570" cy="2566009"/>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11. Liệt kê loại sản phẩm có phí vận chuyển cao nhất nhưng vẫn chiếm Revenue_Product cao thuộc Top10 của năm</a:t>
            </a:r>
          </a:p>
        </p:txBody>
      </p:sp>
      <p:sp>
        <p:nvSpPr>
          <p:cNvPr id="42" name="TextBox 42"/>
          <p:cNvSpPr txBox="1"/>
          <p:nvPr/>
        </p:nvSpPr>
        <p:spPr>
          <a:xfrm>
            <a:off x="1028700" y="5778549"/>
            <a:ext cx="4825570" cy="2061184"/>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10. Với mỗi thứ trong tuần của các tháng theo quý 1, tính ra số lần mua hàng CountFact của thứ đó</a:t>
            </a:r>
          </a:p>
        </p:txBody>
      </p:sp>
      <p:sp>
        <p:nvSpPr>
          <p:cNvPr id="43" name="TextBox 43"/>
          <p:cNvSpPr txBox="1"/>
          <p:nvPr/>
        </p:nvSpPr>
        <p:spPr>
          <a:xfrm>
            <a:off x="12687921" y="5683743"/>
            <a:ext cx="4825570" cy="1051534"/>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12. Thống kê số tiền được giảm trên mỗi giao dịch</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6573331" y="4445750"/>
            <a:ext cx="5284815" cy="5345907"/>
            <a:chOff x="0" y="0"/>
            <a:chExt cx="1480069" cy="1497179"/>
          </a:xfrm>
        </p:grpSpPr>
        <p:sp>
          <p:nvSpPr>
            <p:cNvPr id="3" name="Freeform 3"/>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4" name="TextBox 4"/>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688206" y="4445750"/>
            <a:ext cx="5284815" cy="5345907"/>
            <a:chOff x="0" y="0"/>
            <a:chExt cx="1480069" cy="1497179"/>
          </a:xfrm>
        </p:grpSpPr>
        <p:sp>
          <p:nvSpPr>
            <p:cNvPr id="6" name="Freeform 6"/>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7" name="TextBox 7"/>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2458299" y="4445750"/>
            <a:ext cx="5284815" cy="5345907"/>
            <a:chOff x="0" y="0"/>
            <a:chExt cx="1480069" cy="1497179"/>
          </a:xfrm>
        </p:grpSpPr>
        <p:sp>
          <p:nvSpPr>
            <p:cNvPr id="9" name="Freeform 9"/>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10" name="TextBox 10"/>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6430011" y="4302430"/>
            <a:ext cx="5284815" cy="5345907"/>
            <a:chOff x="0" y="0"/>
            <a:chExt cx="1480069" cy="1497179"/>
          </a:xfrm>
        </p:grpSpPr>
        <p:sp>
          <p:nvSpPr>
            <p:cNvPr id="12" name="Freeform 12"/>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3" name="TextBox 13"/>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687996" y="4302430"/>
            <a:ext cx="5284815" cy="5345907"/>
            <a:chOff x="0" y="0"/>
            <a:chExt cx="1480069" cy="1497179"/>
          </a:xfrm>
        </p:grpSpPr>
        <p:sp>
          <p:nvSpPr>
            <p:cNvPr id="15" name="Freeform 15"/>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6" name="TextBox 16"/>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2314979" y="4302430"/>
            <a:ext cx="5284815" cy="5345907"/>
            <a:chOff x="0" y="0"/>
            <a:chExt cx="1480069" cy="1497179"/>
          </a:xfrm>
        </p:grpSpPr>
        <p:sp>
          <p:nvSpPr>
            <p:cNvPr id="18" name="Freeform 18"/>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9" name="TextBox 19"/>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8186406" y="3416417"/>
            <a:ext cx="1772026" cy="1772026"/>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2301281" y="3416417"/>
            <a:ext cx="1772026" cy="1772026"/>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5" name="TextBox 2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4071373" y="3416417"/>
            <a:ext cx="1772026" cy="1772026"/>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9" name="Freeform 29"/>
          <p:cNvSpPr/>
          <p:nvPr/>
        </p:nvSpPr>
        <p:spPr>
          <a:xfrm>
            <a:off x="8510742" y="3740753"/>
            <a:ext cx="1123354" cy="1123354"/>
          </a:xfrm>
          <a:custGeom>
            <a:avLst/>
            <a:gdLst/>
            <a:ahLst/>
            <a:cxnLst/>
            <a:rect l="l" t="t" r="r" b="b"/>
            <a:pathLst>
              <a:path w="1123354" h="1123354">
                <a:moveTo>
                  <a:pt x="0" y="0"/>
                </a:moveTo>
                <a:lnTo>
                  <a:pt x="1123354" y="0"/>
                </a:lnTo>
                <a:lnTo>
                  <a:pt x="1123354" y="1123354"/>
                </a:lnTo>
                <a:lnTo>
                  <a:pt x="0" y="11233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30" name="Freeform 30"/>
          <p:cNvSpPr/>
          <p:nvPr/>
        </p:nvSpPr>
        <p:spPr>
          <a:xfrm>
            <a:off x="2732580" y="3851696"/>
            <a:ext cx="909427" cy="901469"/>
          </a:xfrm>
          <a:custGeom>
            <a:avLst/>
            <a:gdLst/>
            <a:ahLst/>
            <a:cxnLst/>
            <a:rect l="l" t="t" r="r" b="b"/>
            <a:pathLst>
              <a:path w="909427" h="901469">
                <a:moveTo>
                  <a:pt x="0" y="0"/>
                </a:moveTo>
                <a:lnTo>
                  <a:pt x="909427" y="0"/>
                </a:lnTo>
                <a:lnTo>
                  <a:pt x="909427" y="901469"/>
                </a:lnTo>
                <a:lnTo>
                  <a:pt x="0" y="90146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31" name="Freeform 31"/>
          <p:cNvSpPr/>
          <p:nvPr/>
        </p:nvSpPr>
        <p:spPr>
          <a:xfrm>
            <a:off x="14395710" y="3740753"/>
            <a:ext cx="1123354" cy="1123354"/>
          </a:xfrm>
          <a:custGeom>
            <a:avLst/>
            <a:gdLst/>
            <a:ahLst/>
            <a:cxnLst/>
            <a:rect l="l" t="t" r="r" b="b"/>
            <a:pathLst>
              <a:path w="1123354" h="1123354">
                <a:moveTo>
                  <a:pt x="0" y="0"/>
                </a:moveTo>
                <a:lnTo>
                  <a:pt x="1123353" y="0"/>
                </a:lnTo>
                <a:lnTo>
                  <a:pt x="1123353" y="1123354"/>
                </a:lnTo>
                <a:lnTo>
                  <a:pt x="0" y="11233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32" name="Group 32"/>
          <p:cNvGrpSpPr/>
          <p:nvPr/>
        </p:nvGrpSpPr>
        <p:grpSpPr>
          <a:xfrm>
            <a:off x="-510756" y="-358119"/>
            <a:ext cx="19309513" cy="3164936"/>
            <a:chOff x="0" y="0"/>
            <a:chExt cx="5085633" cy="833563"/>
          </a:xfrm>
        </p:grpSpPr>
        <p:sp>
          <p:nvSpPr>
            <p:cNvPr id="33" name="Freeform 33"/>
            <p:cNvSpPr/>
            <p:nvPr/>
          </p:nvSpPr>
          <p:spPr>
            <a:xfrm>
              <a:off x="0" y="0"/>
              <a:ext cx="5085633" cy="833563"/>
            </a:xfrm>
            <a:custGeom>
              <a:avLst/>
              <a:gdLst/>
              <a:ahLst/>
              <a:cxnLst/>
              <a:rect l="l" t="t" r="r" b="b"/>
              <a:pathLst>
                <a:path w="5085633" h="833563">
                  <a:moveTo>
                    <a:pt x="0" y="0"/>
                  </a:moveTo>
                  <a:lnTo>
                    <a:pt x="5085633" y="0"/>
                  </a:lnTo>
                  <a:lnTo>
                    <a:pt x="5085633" y="833563"/>
                  </a:lnTo>
                  <a:lnTo>
                    <a:pt x="0" y="833563"/>
                  </a:lnTo>
                  <a:close/>
                </a:path>
              </a:pathLst>
            </a:custGeom>
            <a:solidFill>
              <a:srgbClr val="54604B"/>
            </a:solidFill>
          </p:spPr>
          <p:txBody>
            <a:bodyPr/>
            <a:lstStyle/>
            <a:p>
              <a:endParaRPr lang="en-GB"/>
            </a:p>
          </p:txBody>
        </p:sp>
        <p:sp>
          <p:nvSpPr>
            <p:cNvPr id="34" name="TextBox 34"/>
            <p:cNvSpPr txBox="1"/>
            <p:nvPr/>
          </p:nvSpPr>
          <p:spPr>
            <a:xfrm>
              <a:off x="0" y="-38100"/>
              <a:ext cx="5085633" cy="871663"/>
            </a:xfrm>
            <a:prstGeom prst="rect">
              <a:avLst/>
            </a:prstGeom>
          </p:spPr>
          <p:txBody>
            <a:bodyPr lIns="50800" tIns="50800" rIns="50800" bIns="50800" rtlCol="0" anchor="ctr"/>
            <a:lstStyle/>
            <a:p>
              <a:pPr algn="ctr">
                <a:lnSpc>
                  <a:spcPts val="2659"/>
                </a:lnSpc>
              </a:pPr>
              <a:endParaRPr/>
            </a:p>
          </p:txBody>
        </p:sp>
      </p:grpSp>
      <p:sp>
        <p:nvSpPr>
          <p:cNvPr id="35" name="Freeform 35"/>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6" name="Freeform 36"/>
          <p:cNvSpPr/>
          <p:nvPr/>
        </p:nvSpPr>
        <p:spPr>
          <a:xfrm>
            <a:off x="-1649240" y="1301133"/>
            <a:ext cx="3011369" cy="3011369"/>
          </a:xfrm>
          <a:custGeom>
            <a:avLst/>
            <a:gdLst/>
            <a:ahLst/>
            <a:cxnLst/>
            <a:rect l="l" t="t" r="r" b="b"/>
            <a:pathLst>
              <a:path w="3011369" h="3011369">
                <a:moveTo>
                  <a:pt x="0" y="0"/>
                </a:moveTo>
                <a:lnTo>
                  <a:pt x="3011369" y="0"/>
                </a:lnTo>
                <a:lnTo>
                  <a:pt x="3011369" y="3011369"/>
                </a:lnTo>
                <a:lnTo>
                  <a:pt x="0" y="3011369"/>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7" name="Freeform 37"/>
          <p:cNvSpPr/>
          <p:nvPr/>
        </p:nvSpPr>
        <p:spPr>
          <a:xfrm>
            <a:off x="16751205" y="-358119"/>
            <a:ext cx="1016189" cy="1016189"/>
          </a:xfrm>
          <a:custGeom>
            <a:avLst/>
            <a:gdLst/>
            <a:ahLst/>
            <a:cxnLst/>
            <a:rect l="l" t="t" r="r" b="b"/>
            <a:pathLst>
              <a:path w="1016189" h="1016189">
                <a:moveTo>
                  <a:pt x="0" y="0"/>
                </a:moveTo>
                <a:lnTo>
                  <a:pt x="1016190" y="0"/>
                </a:lnTo>
                <a:lnTo>
                  <a:pt x="1016190" y="1016190"/>
                </a:lnTo>
                <a:lnTo>
                  <a:pt x="0" y="101619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8" name="Freeform 38"/>
          <p:cNvSpPr/>
          <p:nvPr/>
        </p:nvSpPr>
        <p:spPr>
          <a:xfrm>
            <a:off x="16751205" y="742833"/>
            <a:ext cx="1016189" cy="1016189"/>
          </a:xfrm>
          <a:custGeom>
            <a:avLst/>
            <a:gdLst/>
            <a:ahLst/>
            <a:cxnLst/>
            <a:rect l="l" t="t" r="r" b="b"/>
            <a:pathLst>
              <a:path w="1016189" h="1016189">
                <a:moveTo>
                  <a:pt x="0" y="0"/>
                </a:moveTo>
                <a:lnTo>
                  <a:pt x="1016190" y="0"/>
                </a:lnTo>
                <a:lnTo>
                  <a:pt x="1016190" y="1016189"/>
                </a:lnTo>
                <a:lnTo>
                  <a:pt x="0" y="101618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9" name="Freeform 39"/>
          <p:cNvSpPr/>
          <p:nvPr/>
        </p:nvSpPr>
        <p:spPr>
          <a:xfrm rot="-5400000">
            <a:off x="1044543" y="128344"/>
            <a:ext cx="635172" cy="1347845"/>
          </a:xfrm>
          <a:custGeom>
            <a:avLst/>
            <a:gdLst/>
            <a:ahLst/>
            <a:cxnLst/>
            <a:rect l="l" t="t" r="r" b="b"/>
            <a:pathLst>
              <a:path w="635172" h="1347845">
                <a:moveTo>
                  <a:pt x="0" y="0"/>
                </a:moveTo>
                <a:lnTo>
                  <a:pt x="635172" y="0"/>
                </a:lnTo>
                <a:lnTo>
                  <a:pt x="635172" y="1347846"/>
                </a:lnTo>
                <a:lnTo>
                  <a:pt x="0" y="1347846"/>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GB"/>
          </a:p>
        </p:txBody>
      </p:sp>
      <p:sp>
        <p:nvSpPr>
          <p:cNvPr id="40" name="TextBox 40"/>
          <p:cNvSpPr txBox="1"/>
          <p:nvPr/>
        </p:nvSpPr>
        <p:spPr>
          <a:xfrm>
            <a:off x="2824821" y="668917"/>
            <a:ext cx="12638359" cy="1193800"/>
          </a:xfrm>
          <a:prstGeom prst="rect">
            <a:avLst/>
          </a:prstGeom>
        </p:spPr>
        <p:txBody>
          <a:bodyPr lIns="0" tIns="0" rIns="0" bIns="0" rtlCol="0" anchor="t">
            <a:spAutoFit/>
          </a:bodyPr>
          <a:lstStyle/>
          <a:p>
            <a:pPr marL="0" lvl="0" indent="0" algn="ctr">
              <a:lnSpc>
                <a:spcPts val="9799"/>
              </a:lnSpc>
              <a:spcBef>
                <a:spcPct val="0"/>
              </a:spcBef>
            </a:pPr>
            <a:r>
              <a:rPr lang="en-US" sz="6999">
                <a:solidFill>
                  <a:srgbClr val="FEFAE0"/>
                </a:solidFill>
                <a:latin typeface="Kollektif"/>
              </a:rPr>
              <a:t>CÂU TRUY VẤN</a:t>
            </a:r>
          </a:p>
        </p:txBody>
      </p:sp>
      <p:sp>
        <p:nvSpPr>
          <p:cNvPr id="41" name="TextBox 41"/>
          <p:cNvSpPr txBox="1"/>
          <p:nvPr/>
        </p:nvSpPr>
        <p:spPr>
          <a:xfrm>
            <a:off x="6802954" y="5719951"/>
            <a:ext cx="4825570" cy="2061184"/>
          </a:xfrm>
          <a:prstGeom prst="rect">
            <a:avLst/>
          </a:prstGeom>
        </p:spPr>
        <p:txBody>
          <a:bodyPr lIns="0" tIns="0" rIns="0" bIns="0" rtlCol="0" anchor="t">
            <a:spAutoFit/>
          </a:bodyPr>
          <a:lstStyle/>
          <a:p>
            <a:pPr marL="0" lvl="0" indent="0" algn="l">
              <a:lnSpc>
                <a:spcPts val="3991"/>
              </a:lnSpc>
              <a:spcBef>
                <a:spcPct val="0"/>
              </a:spcBef>
            </a:pPr>
            <a:r>
              <a:rPr lang="en-US" sz="2851">
                <a:solidFill>
                  <a:srgbClr val="000000"/>
                </a:solidFill>
                <a:latin typeface="Futura"/>
              </a:rPr>
              <a:t>Câu 14. Thống kê các ngày của từng tháng có số lượng giao dịch mua hàng là nhiều nhất </a:t>
            </a:r>
          </a:p>
        </p:txBody>
      </p:sp>
      <p:sp>
        <p:nvSpPr>
          <p:cNvPr id="42" name="TextBox 42"/>
          <p:cNvSpPr txBox="1"/>
          <p:nvPr/>
        </p:nvSpPr>
        <p:spPr>
          <a:xfrm>
            <a:off x="1028700" y="5778549"/>
            <a:ext cx="4825570" cy="3070834"/>
          </a:xfrm>
          <a:prstGeom prst="rect">
            <a:avLst/>
          </a:prstGeom>
        </p:spPr>
        <p:txBody>
          <a:bodyPr lIns="0" tIns="0" rIns="0" bIns="0" rtlCol="0" anchor="t">
            <a:spAutoFit/>
          </a:bodyPr>
          <a:lstStyle/>
          <a:p>
            <a:pPr marL="0" lvl="0" indent="0" algn="l">
              <a:lnSpc>
                <a:spcPts val="3991"/>
              </a:lnSpc>
              <a:spcBef>
                <a:spcPct val="0"/>
              </a:spcBef>
            </a:pPr>
            <a:r>
              <a:rPr lang="en-US" sz="2851">
                <a:solidFill>
                  <a:srgbClr val="000000"/>
                </a:solidFill>
                <a:latin typeface="Futura"/>
              </a:rPr>
              <a:t>Câu 13. Thống kê danh mục các Location có số lượng khách hàng mua hàng thuộc top 20 khách hàng có đóng góp danh thu cao nhất cho cửa hàng</a:t>
            </a:r>
          </a:p>
        </p:txBody>
      </p:sp>
      <p:sp>
        <p:nvSpPr>
          <p:cNvPr id="43" name="TextBox 43"/>
          <p:cNvSpPr txBox="1"/>
          <p:nvPr/>
        </p:nvSpPr>
        <p:spPr>
          <a:xfrm>
            <a:off x="12687921" y="5683743"/>
            <a:ext cx="4825570" cy="2566009"/>
          </a:xfrm>
          <a:prstGeom prst="rect">
            <a:avLst/>
          </a:prstGeom>
        </p:spPr>
        <p:txBody>
          <a:bodyPr lIns="0" tIns="0" rIns="0" bIns="0" rtlCol="0" anchor="t">
            <a:spAutoFit/>
          </a:bodyPr>
          <a:lstStyle/>
          <a:p>
            <a:pPr marL="0" lvl="0" indent="0" algn="l">
              <a:lnSpc>
                <a:spcPts val="3991"/>
              </a:lnSpc>
              <a:spcBef>
                <a:spcPct val="0"/>
              </a:spcBef>
            </a:pPr>
            <a:r>
              <a:rPr lang="en-US" sz="2851">
                <a:solidFill>
                  <a:srgbClr val="000000"/>
                </a:solidFill>
                <a:latin typeface="Futura"/>
              </a:rPr>
              <a:t>Câu 15. Thống kê các khách hàng ở "New York &amp; California" với số lượng sản phẩm đã được mua trong quý 4 của khách hàng đó</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458676" y="1323242"/>
            <a:ext cx="7856575" cy="785657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a:ln cap="sq">
              <a:noFill/>
              <a:prstDash val="solid"/>
              <a:miter/>
            </a:ln>
          </p:spPr>
          <p:txBody>
            <a:bodyPr/>
            <a:lstStyle/>
            <a:p>
              <a:endParaRPr lang="en-GB"/>
            </a:p>
          </p:txBody>
        </p:sp>
        <p:sp>
          <p:nvSpPr>
            <p:cNvPr id="4" name="TextBox 4"/>
            <p:cNvSpPr txBox="1"/>
            <p:nvPr/>
          </p:nvSpPr>
          <p:spPr>
            <a:xfrm>
              <a:off x="76200" y="-38100"/>
              <a:ext cx="660400" cy="774700"/>
            </a:xfrm>
            <a:prstGeom prst="rect">
              <a:avLst/>
            </a:prstGeom>
          </p:spPr>
          <p:txBody>
            <a:bodyPr lIns="50800" tIns="50800" rIns="50800" bIns="50800" rtlCol="0" anchor="ctr"/>
            <a:lstStyle/>
            <a:p>
              <a:pPr marL="0" lvl="0" indent="0" algn="ctr">
                <a:lnSpc>
                  <a:spcPts val="7841"/>
                </a:lnSpc>
                <a:spcBef>
                  <a:spcPct val="0"/>
                </a:spcBef>
              </a:pPr>
              <a:r>
                <a:rPr lang="en-US" sz="5601" u="none" strike="noStrike">
                  <a:solidFill>
                    <a:srgbClr val="FFFFFF"/>
                  </a:solidFill>
                  <a:latin typeface="Kollektif Bold Italics"/>
                </a:rPr>
                <a:t>SSIS</a:t>
              </a:r>
            </a:p>
          </p:txBody>
        </p:sp>
      </p:grpSp>
      <p:grpSp>
        <p:nvGrpSpPr>
          <p:cNvPr id="5" name="Group 5"/>
          <p:cNvGrpSpPr/>
          <p:nvPr/>
        </p:nvGrpSpPr>
        <p:grpSpPr>
          <a:xfrm>
            <a:off x="-458676" y="419641"/>
            <a:ext cx="2812387" cy="281238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0664" y="681499"/>
            <a:ext cx="2256363" cy="225636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8127364" y="1227665"/>
            <a:ext cx="932960" cy="984655"/>
          </a:xfrm>
          <a:custGeom>
            <a:avLst/>
            <a:gdLst/>
            <a:ahLst/>
            <a:cxnLst/>
            <a:rect l="l" t="t" r="r" b="b"/>
            <a:pathLst>
              <a:path w="932960" h="984655">
                <a:moveTo>
                  <a:pt x="0" y="0"/>
                </a:moveTo>
                <a:lnTo>
                  <a:pt x="932961" y="0"/>
                </a:lnTo>
                <a:lnTo>
                  <a:pt x="932961" y="984655"/>
                </a:lnTo>
                <a:lnTo>
                  <a:pt x="0" y="9846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12" name="Freeform 12"/>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4">
              <a:alphaModFix amt="36000"/>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3" name="Freeform 13"/>
          <p:cNvSpPr/>
          <p:nvPr/>
        </p:nvSpPr>
        <p:spPr>
          <a:xfrm>
            <a:off x="11564845" y="-4498837"/>
            <a:ext cx="7436699" cy="7436699"/>
          </a:xfrm>
          <a:custGeom>
            <a:avLst/>
            <a:gdLst/>
            <a:ahLst/>
            <a:cxnLst/>
            <a:rect l="l" t="t" r="r" b="b"/>
            <a:pathLst>
              <a:path w="7436699" h="7436699">
                <a:moveTo>
                  <a:pt x="0" y="0"/>
                </a:moveTo>
                <a:lnTo>
                  <a:pt x="7436699" y="0"/>
                </a:lnTo>
                <a:lnTo>
                  <a:pt x="7436699" y="7436699"/>
                </a:lnTo>
                <a:lnTo>
                  <a:pt x="0" y="7436699"/>
                </a:lnTo>
                <a:lnTo>
                  <a:pt x="0" y="0"/>
                </a:lnTo>
                <a:close/>
              </a:path>
            </a:pathLst>
          </a:custGeom>
          <a:blipFill>
            <a:blip r:embed="rId4">
              <a:alphaModFix amt="21999"/>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4" name="Freeform 14"/>
          <p:cNvSpPr/>
          <p:nvPr/>
        </p:nvSpPr>
        <p:spPr>
          <a:xfrm>
            <a:off x="554405" y="8505895"/>
            <a:ext cx="635172" cy="1347845"/>
          </a:xfrm>
          <a:custGeom>
            <a:avLst/>
            <a:gdLst/>
            <a:ahLst/>
            <a:cxnLst/>
            <a:rect l="l" t="t" r="r" b="b"/>
            <a:pathLst>
              <a:path w="635172" h="1347845">
                <a:moveTo>
                  <a:pt x="0" y="0"/>
                </a:moveTo>
                <a:lnTo>
                  <a:pt x="635172" y="0"/>
                </a:lnTo>
                <a:lnTo>
                  <a:pt x="635172" y="1347845"/>
                </a:lnTo>
                <a:lnTo>
                  <a:pt x="0" y="13478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15" name="Group 15"/>
          <p:cNvGrpSpPr/>
          <p:nvPr/>
        </p:nvGrpSpPr>
        <p:grpSpPr>
          <a:xfrm>
            <a:off x="6604129" y="283910"/>
            <a:ext cx="9564077" cy="2037809"/>
            <a:chOff x="0" y="-180975"/>
            <a:chExt cx="12752103" cy="2717079"/>
          </a:xfrm>
        </p:grpSpPr>
        <p:sp>
          <p:nvSpPr>
            <p:cNvPr id="16" name="TextBox 16"/>
            <p:cNvSpPr txBox="1"/>
            <p:nvPr/>
          </p:nvSpPr>
          <p:spPr>
            <a:xfrm>
              <a:off x="0" y="-180975"/>
              <a:ext cx="10765558" cy="979157"/>
            </a:xfrm>
            <a:prstGeom prst="rect">
              <a:avLst/>
            </a:prstGeom>
          </p:spPr>
          <p:txBody>
            <a:bodyPr lIns="0" tIns="0" rIns="0" bIns="0" rtlCol="0" anchor="t">
              <a:spAutoFit/>
            </a:bodyPr>
            <a:lstStyle/>
            <a:p>
              <a:pPr algn="l">
                <a:lnSpc>
                  <a:spcPts val="6107"/>
                </a:lnSpc>
              </a:pPr>
              <a:r>
                <a:rPr lang="en-US" sz="4362" b="1" dirty="0">
                  <a:solidFill>
                    <a:srgbClr val="54604B"/>
                  </a:solidFill>
                  <a:latin typeface="+mj-lt"/>
                </a:rPr>
                <a:t>LÀM SẠCH DATASET </a:t>
              </a:r>
            </a:p>
          </p:txBody>
        </p:sp>
        <p:sp>
          <p:nvSpPr>
            <p:cNvPr id="17" name="TextBox 17"/>
            <p:cNvSpPr txBox="1"/>
            <p:nvPr/>
          </p:nvSpPr>
          <p:spPr>
            <a:xfrm>
              <a:off x="0" y="842156"/>
              <a:ext cx="12752103" cy="1693948"/>
            </a:xfrm>
            <a:prstGeom prst="rect">
              <a:avLst/>
            </a:prstGeom>
          </p:spPr>
          <p:txBody>
            <a:bodyPr lIns="0" tIns="0" rIns="0" bIns="0" rtlCol="0" anchor="t">
              <a:spAutoFit/>
            </a:bodyPr>
            <a:lstStyle/>
            <a:p>
              <a:pPr algn="l">
                <a:lnSpc>
                  <a:spcPts val="5009"/>
                </a:lnSpc>
              </a:pPr>
              <a:r>
                <a:rPr lang="en-US" sz="3578">
                  <a:solidFill>
                    <a:srgbClr val="000000"/>
                  </a:solidFill>
                  <a:latin typeface="Futura"/>
                </a:rPr>
                <a:t>Đổi kiểu dữ liệu, loại bỏ các giá trị NULL, chọn lọc các cột cần thiết cho chủ đề</a:t>
              </a:r>
            </a:p>
          </p:txBody>
        </p:sp>
      </p:grpSp>
      <p:grpSp>
        <p:nvGrpSpPr>
          <p:cNvPr id="18" name="Group 18"/>
          <p:cNvGrpSpPr/>
          <p:nvPr/>
        </p:nvGrpSpPr>
        <p:grpSpPr>
          <a:xfrm>
            <a:off x="8593844" y="3300765"/>
            <a:ext cx="9564077" cy="3291997"/>
            <a:chOff x="0" y="-180975"/>
            <a:chExt cx="12752103" cy="4389329"/>
          </a:xfrm>
        </p:grpSpPr>
        <p:sp>
          <p:nvSpPr>
            <p:cNvPr id="19" name="TextBox 19"/>
            <p:cNvSpPr txBox="1"/>
            <p:nvPr/>
          </p:nvSpPr>
          <p:spPr>
            <a:xfrm>
              <a:off x="0" y="-180975"/>
              <a:ext cx="10765558" cy="979157"/>
            </a:xfrm>
            <a:prstGeom prst="rect">
              <a:avLst/>
            </a:prstGeom>
          </p:spPr>
          <p:txBody>
            <a:bodyPr lIns="0" tIns="0" rIns="0" bIns="0" rtlCol="0" anchor="t">
              <a:spAutoFit/>
            </a:bodyPr>
            <a:lstStyle/>
            <a:p>
              <a:pPr>
                <a:lnSpc>
                  <a:spcPts val="6107"/>
                </a:lnSpc>
              </a:pPr>
              <a:r>
                <a:rPr lang="en-US" sz="4362" b="1" dirty="0">
                  <a:solidFill>
                    <a:srgbClr val="54604B"/>
                  </a:solidFill>
                  <a:latin typeface="+mj-lt"/>
                </a:rPr>
                <a:t>TÍNH TOÁN GIÁ TRỊ CỘT MỚI </a:t>
              </a:r>
            </a:p>
          </p:txBody>
        </p:sp>
        <p:sp>
          <p:nvSpPr>
            <p:cNvPr id="20" name="TextBox 20"/>
            <p:cNvSpPr txBox="1"/>
            <p:nvPr/>
          </p:nvSpPr>
          <p:spPr>
            <a:xfrm>
              <a:off x="0" y="842156"/>
              <a:ext cx="12752103" cy="3366198"/>
            </a:xfrm>
            <a:prstGeom prst="rect">
              <a:avLst/>
            </a:prstGeom>
          </p:spPr>
          <p:txBody>
            <a:bodyPr lIns="0" tIns="0" rIns="0" bIns="0" rtlCol="0" anchor="t">
              <a:spAutoFit/>
            </a:bodyPr>
            <a:lstStyle/>
            <a:p>
              <a:pPr algn="l">
                <a:lnSpc>
                  <a:spcPts val="5009"/>
                </a:lnSpc>
              </a:pPr>
              <a:r>
                <a:rPr lang="en-US" sz="3578">
                  <a:solidFill>
                    <a:srgbClr val="000000"/>
                  </a:solidFill>
                  <a:latin typeface="Futura"/>
                </a:rPr>
                <a:t>Với bộ dữ liệu chỉ có các thông tin chi tiết về thông tin khách hàng, sản phẩm, phiếu giảm giá, thuế và các giá trị liên quan đến hóa đơn Cần tính toán giá trị Bill mới cho dữ liệu </a:t>
              </a:r>
            </a:p>
          </p:txBody>
        </p:sp>
      </p:grpSp>
      <p:grpSp>
        <p:nvGrpSpPr>
          <p:cNvPr id="21" name="Group 21"/>
          <p:cNvGrpSpPr/>
          <p:nvPr/>
        </p:nvGrpSpPr>
        <p:grpSpPr>
          <a:xfrm>
            <a:off x="7119887" y="7584878"/>
            <a:ext cx="9564077" cy="2037809"/>
            <a:chOff x="0" y="-180975"/>
            <a:chExt cx="12752103" cy="2717079"/>
          </a:xfrm>
        </p:grpSpPr>
        <p:sp>
          <p:nvSpPr>
            <p:cNvPr id="22" name="TextBox 22"/>
            <p:cNvSpPr txBox="1"/>
            <p:nvPr/>
          </p:nvSpPr>
          <p:spPr>
            <a:xfrm>
              <a:off x="0" y="-180975"/>
              <a:ext cx="10765558" cy="965564"/>
            </a:xfrm>
            <a:prstGeom prst="rect">
              <a:avLst/>
            </a:prstGeom>
          </p:spPr>
          <p:txBody>
            <a:bodyPr lIns="0" tIns="0" rIns="0" bIns="0" rtlCol="0" anchor="t">
              <a:spAutoFit/>
            </a:bodyPr>
            <a:lstStyle/>
            <a:p>
              <a:pPr algn="l">
                <a:lnSpc>
                  <a:spcPts val="6107"/>
                </a:lnSpc>
              </a:pPr>
              <a:r>
                <a:rPr lang="en-US" sz="4362" dirty="0">
                  <a:solidFill>
                    <a:srgbClr val="54604B"/>
                  </a:solidFill>
                  <a:latin typeface="Futura Bold"/>
                </a:rPr>
                <a:t> </a:t>
              </a:r>
              <a:r>
                <a:rPr lang="en-US" sz="4362" b="1" dirty="0">
                  <a:solidFill>
                    <a:srgbClr val="54604B"/>
                  </a:solidFill>
                  <a:latin typeface="+mj-lt"/>
                </a:rPr>
                <a:t>THIẾT LẬP MỐI QUAN HỆ </a:t>
              </a:r>
            </a:p>
          </p:txBody>
        </p:sp>
        <p:sp>
          <p:nvSpPr>
            <p:cNvPr id="23" name="TextBox 23"/>
            <p:cNvSpPr txBox="1"/>
            <p:nvPr/>
          </p:nvSpPr>
          <p:spPr>
            <a:xfrm>
              <a:off x="0" y="842156"/>
              <a:ext cx="12752103" cy="1693948"/>
            </a:xfrm>
            <a:prstGeom prst="rect">
              <a:avLst/>
            </a:prstGeom>
          </p:spPr>
          <p:txBody>
            <a:bodyPr lIns="0" tIns="0" rIns="0" bIns="0" rtlCol="0" anchor="t">
              <a:spAutoFit/>
            </a:bodyPr>
            <a:lstStyle/>
            <a:p>
              <a:pPr algn="l">
                <a:lnSpc>
                  <a:spcPts val="5009"/>
                </a:lnSpc>
              </a:pPr>
              <a:r>
                <a:rPr lang="en-US" sz="3578">
                  <a:solidFill>
                    <a:srgbClr val="000000"/>
                  </a:solidFill>
                  <a:latin typeface="Futura"/>
                </a:rPr>
                <a:t>Dựa theo sơ đồ đã thiết kế thống nhất chủ đề. Xây dựng các mối quan hệ giữa các bảng </a:t>
              </a:r>
            </a:p>
          </p:txBody>
        </p:sp>
      </p:grpSp>
      <p:sp>
        <p:nvSpPr>
          <p:cNvPr id="24" name="TextBox 24"/>
          <p:cNvSpPr txBox="1"/>
          <p:nvPr/>
        </p:nvSpPr>
        <p:spPr>
          <a:xfrm>
            <a:off x="404907" y="5912119"/>
            <a:ext cx="9564077" cy="680642"/>
          </a:xfrm>
          <a:prstGeom prst="rect">
            <a:avLst/>
          </a:prstGeom>
        </p:spPr>
        <p:txBody>
          <a:bodyPr lIns="0" tIns="0" rIns="0" bIns="0" rtlCol="0" anchor="t">
            <a:spAutoFit/>
          </a:bodyPr>
          <a:lstStyle/>
          <a:p>
            <a:pPr algn="l">
              <a:lnSpc>
                <a:spcPts val="5009"/>
              </a:lnSpc>
            </a:pPr>
            <a:r>
              <a:rPr lang="en-US" sz="3578">
                <a:solidFill>
                  <a:srgbClr val="FFFFFF"/>
                </a:solidFill>
                <a:latin typeface="Futura Bold"/>
              </a:rPr>
              <a:t>SQL Server Integration Services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1353250" y="1401725"/>
            <a:ext cx="7856575" cy="785657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a:ln cap="sq">
              <a:noFill/>
              <a:prstDash val="solid"/>
              <a:miter/>
            </a:ln>
          </p:spPr>
          <p:txBody>
            <a:bodyPr/>
            <a:lstStyle/>
            <a:p>
              <a:endParaRPr lang="en-GB"/>
            </a:p>
          </p:txBody>
        </p:sp>
        <p:sp>
          <p:nvSpPr>
            <p:cNvPr id="4" name="TextBox 4"/>
            <p:cNvSpPr txBox="1"/>
            <p:nvPr/>
          </p:nvSpPr>
          <p:spPr>
            <a:xfrm>
              <a:off x="76200" y="-38100"/>
              <a:ext cx="660400" cy="774700"/>
            </a:xfrm>
            <a:prstGeom prst="rect">
              <a:avLst/>
            </a:prstGeom>
          </p:spPr>
          <p:txBody>
            <a:bodyPr lIns="50800" tIns="50800" rIns="50800" bIns="50800" rtlCol="0" anchor="ctr"/>
            <a:lstStyle/>
            <a:p>
              <a:pPr marL="0" lvl="0" indent="0" algn="ctr">
                <a:lnSpc>
                  <a:spcPts val="7841"/>
                </a:lnSpc>
                <a:spcBef>
                  <a:spcPct val="0"/>
                </a:spcBef>
              </a:pPr>
              <a:r>
                <a:rPr lang="en-US" sz="5601" u="none" strike="noStrike">
                  <a:solidFill>
                    <a:srgbClr val="FFFFFF"/>
                  </a:solidFill>
                  <a:latin typeface="Kollektif Bold Italics"/>
                </a:rPr>
                <a:t>SSAS</a:t>
              </a:r>
            </a:p>
          </p:txBody>
        </p:sp>
      </p:grpSp>
      <p:grpSp>
        <p:nvGrpSpPr>
          <p:cNvPr id="5" name="Group 5"/>
          <p:cNvGrpSpPr/>
          <p:nvPr/>
        </p:nvGrpSpPr>
        <p:grpSpPr>
          <a:xfrm>
            <a:off x="-458676" y="419641"/>
            <a:ext cx="2812387" cy="281238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0664" y="681499"/>
            <a:ext cx="2256363" cy="225636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8127364" y="1227665"/>
            <a:ext cx="932960" cy="984655"/>
          </a:xfrm>
          <a:custGeom>
            <a:avLst/>
            <a:gdLst/>
            <a:ahLst/>
            <a:cxnLst/>
            <a:rect l="l" t="t" r="r" b="b"/>
            <a:pathLst>
              <a:path w="932960" h="984655">
                <a:moveTo>
                  <a:pt x="0" y="0"/>
                </a:moveTo>
                <a:lnTo>
                  <a:pt x="932961" y="0"/>
                </a:lnTo>
                <a:lnTo>
                  <a:pt x="932961" y="984655"/>
                </a:lnTo>
                <a:lnTo>
                  <a:pt x="0" y="9846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12" name="Freeform 12"/>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4">
              <a:alphaModFix amt="36000"/>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3" name="Freeform 13"/>
          <p:cNvSpPr/>
          <p:nvPr/>
        </p:nvSpPr>
        <p:spPr>
          <a:xfrm>
            <a:off x="11564845" y="-4498837"/>
            <a:ext cx="7436699" cy="7436699"/>
          </a:xfrm>
          <a:custGeom>
            <a:avLst/>
            <a:gdLst/>
            <a:ahLst/>
            <a:cxnLst/>
            <a:rect l="l" t="t" r="r" b="b"/>
            <a:pathLst>
              <a:path w="7436699" h="7436699">
                <a:moveTo>
                  <a:pt x="0" y="0"/>
                </a:moveTo>
                <a:lnTo>
                  <a:pt x="7436699" y="0"/>
                </a:lnTo>
                <a:lnTo>
                  <a:pt x="7436699" y="7436699"/>
                </a:lnTo>
                <a:lnTo>
                  <a:pt x="0" y="7436699"/>
                </a:lnTo>
                <a:lnTo>
                  <a:pt x="0" y="0"/>
                </a:lnTo>
                <a:close/>
              </a:path>
            </a:pathLst>
          </a:custGeom>
          <a:blipFill>
            <a:blip r:embed="rId4">
              <a:alphaModFix amt="21999"/>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4" name="Freeform 14"/>
          <p:cNvSpPr/>
          <p:nvPr/>
        </p:nvSpPr>
        <p:spPr>
          <a:xfrm>
            <a:off x="37505" y="9258300"/>
            <a:ext cx="635172" cy="1347845"/>
          </a:xfrm>
          <a:custGeom>
            <a:avLst/>
            <a:gdLst/>
            <a:ahLst/>
            <a:cxnLst/>
            <a:rect l="l" t="t" r="r" b="b"/>
            <a:pathLst>
              <a:path w="635172" h="1347845">
                <a:moveTo>
                  <a:pt x="0" y="0"/>
                </a:moveTo>
                <a:lnTo>
                  <a:pt x="635172" y="0"/>
                </a:lnTo>
                <a:lnTo>
                  <a:pt x="635172" y="1347845"/>
                </a:lnTo>
                <a:lnTo>
                  <a:pt x="0" y="13478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15" name="Group 15"/>
          <p:cNvGrpSpPr/>
          <p:nvPr/>
        </p:nvGrpSpPr>
        <p:grpSpPr>
          <a:xfrm>
            <a:off x="6503325" y="272365"/>
            <a:ext cx="9564077" cy="2665496"/>
            <a:chOff x="0" y="0"/>
            <a:chExt cx="12752103" cy="3553995"/>
          </a:xfrm>
        </p:grpSpPr>
        <p:sp>
          <p:nvSpPr>
            <p:cNvPr id="16" name="TextBox 16"/>
            <p:cNvSpPr txBox="1"/>
            <p:nvPr/>
          </p:nvSpPr>
          <p:spPr>
            <a:xfrm>
              <a:off x="0" y="-180975"/>
              <a:ext cx="10765558" cy="2069003"/>
            </a:xfrm>
            <a:prstGeom prst="rect">
              <a:avLst/>
            </a:prstGeom>
          </p:spPr>
          <p:txBody>
            <a:bodyPr lIns="0" tIns="0" rIns="0" bIns="0" rtlCol="0" anchor="t">
              <a:spAutoFit/>
            </a:bodyPr>
            <a:lstStyle/>
            <a:p>
              <a:pPr marL="0" lvl="0" indent="0" algn="l">
                <a:lnSpc>
                  <a:spcPts val="6107"/>
                </a:lnSpc>
                <a:spcBef>
                  <a:spcPct val="0"/>
                </a:spcBef>
              </a:pPr>
              <a:r>
                <a:rPr lang="en-US" sz="4362" b="1" dirty="0" err="1">
                  <a:solidFill>
                    <a:srgbClr val="54604B"/>
                  </a:solidFill>
                  <a:latin typeface="+mj-lt"/>
                </a:rPr>
                <a:t>Kết</a:t>
              </a:r>
              <a:r>
                <a:rPr lang="en-US" sz="4362" b="1" dirty="0">
                  <a:solidFill>
                    <a:srgbClr val="54604B"/>
                  </a:solidFill>
                  <a:latin typeface="+mj-lt"/>
                </a:rPr>
                <a:t> </a:t>
              </a:r>
              <a:r>
                <a:rPr lang="en-US" sz="4362" b="1" dirty="0" err="1">
                  <a:solidFill>
                    <a:srgbClr val="54604B"/>
                  </a:solidFill>
                  <a:latin typeface="+mj-lt"/>
                </a:rPr>
                <a:t>nối</a:t>
              </a:r>
              <a:r>
                <a:rPr lang="en-US" sz="4362" b="1" dirty="0">
                  <a:solidFill>
                    <a:srgbClr val="54604B"/>
                  </a:solidFill>
                  <a:latin typeface="+mj-lt"/>
                </a:rPr>
                <a:t> SSIS </a:t>
              </a:r>
              <a:r>
                <a:rPr lang="en-US" sz="4362" b="1" dirty="0" err="1">
                  <a:solidFill>
                    <a:srgbClr val="54604B"/>
                  </a:solidFill>
                  <a:latin typeface="+mj-lt"/>
                </a:rPr>
                <a:t>để</a:t>
              </a:r>
              <a:r>
                <a:rPr lang="en-US" sz="4362" b="1" dirty="0">
                  <a:solidFill>
                    <a:srgbClr val="54604B"/>
                  </a:solidFill>
                  <a:latin typeface="+mj-lt"/>
                </a:rPr>
                <a:t> </a:t>
              </a:r>
              <a:r>
                <a:rPr lang="en-US" sz="4362" b="1" dirty="0" err="1">
                  <a:solidFill>
                    <a:srgbClr val="54604B"/>
                  </a:solidFill>
                  <a:latin typeface="+mj-lt"/>
                </a:rPr>
                <a:t>lấy</a:t>
              </a:r>
              <a:r>
                <a:rPr lang="en-US" sz="4362" b="1" dirty="0">
                  <a:solidFill>
                    <a:srgbClr val="54604B"/>
                  </a:solidFill>
                  <a:latin typeface="+mj-lt"/>
                </a:rPr>
                <a:t> </a:t>
              </a:r>
              <a:r>
                <a:rPr lang="en-US" sz="4362" b="1" dirty="0" err="1">
                  <a:solidFill>
                    <a:srgbClr val="54604B"/>
                  </a:solidFill>
                  <a:latin typeface="+mj-lt"/>
                </a:rPr>
                <a:t>dữ</a:t>
              </a:r>
              <a:r>
                <a:rPr lang="en-US" sz="4362" b="1" dirty="0">
                  <a:solidFill>
                    <a:srgbClr val="54604B"/>
                  </a:solidFill>
                  <a:latin typeface="+mj-lt"/>
                </a:rPr>
                <a:t> </a:t>
              </a:r>
              <a:r>
                <a:rPr lang="en-US" sz="4362" b="1" dirty="0" err="1">
                  <a:solidFill>
                    <a:srgbClr val="54604B"/>
                  </a:solidFill>
                  <a:latin typeface="+mj-lt"/>
                </a:rPr>
                <a:t>liệu</a:t>
              </a:r>
              <a:r>
                <a:rPr lang="en-US" sz="4362" b="1" dirty="0">
                  <a:solidFill>
                    <a:srgbClr val="54604B"/>
                  </a:solidFill>
                  <a:latin typeface="+mj-lt"/>
                </a:rPr>
                <a:t> </a:t>
              </a:r>
              <a:r>
                <a:rPr lang="en-US" sz="4362" b="1" dirty="0" err="1">
                  <a:solidFill>
                    <a:srgbClr val="54604B"/>
                  </a:solidFill>
                  <a:latin typeface="+mj-lt"/>
                </a:rPr>
                <a:t>từ</a:t>
              </a:r>
              <a:r>
                <a:rPr lang="en-US" sz="4362" b="1" dirty="0">
                  <a:solidFill>
                    <a:srgbClr val="54604B"/>
                  </a:solidFill>
                  <a:latin typeface="+mj-lt"/>
                </a:rPr>
                <a:t> </a:t>
              </a:r>
              <a:r>
                <a:rPr lang="en-US" sz="4362" b="1" dirty="0" err="1">
                  <a:solidFill>
                    <a:srgbClr val="54604B"/>
                  </a:solidFill>
                  <a:latin typeface="+mj-lt"/>
                </a:rPr>
                <a:t>kho</a:t>
              </a:r>
              <a:r>
                <a:rPr lang="en-US" sz="4362" b="1" dirty="0">
                  <a:solidFill>
                    <a:srgbClr val="54604B"/>
                  </a:solidFill>
                  <a:latin typeface="+mj-lt"/>
                </a:rPr>
                <a:t> </a:t>
              </a:r>
              <a:r>
                <a:rPr lang="en-US" sz="4362" b="1" dirty="0" err="1">
                  <a:solidFill>
                    <a:srgbClr val="54604B"/>
                  </a:solidFill>
                  <a:latin typeface="+mj-lt"/>
                </a:rPr>
                <a:t>và</a:t>
              </a:r>
              <a:r>
                <a:rPr lang="en-US" sz="4362" b="1" dirty="0">
                  <a:solidFill>
                    <a:srgbClr val="54604B"/>
                  </a:solidFill>
                  <a:latin typeface="+mj-lt"/>
                </a:rPr>
                <a:t> </a:t>
              </a:r>
              <a:r>
                <a:rPr lang="en-US" sz="4362" b="1" dirty="0" err="1">
                  <a:solidFill>
                    <a:srgbClr val="54604B"/>
                  </a:solidFill>
                  <a:latin typeface="+mj-lt"/>
                </a:rPr>
                <a:t>triển</a:t>
              </a:r>
              <a:r>
                <a:rPr lang="en-US" sz="4362" b="1" dirty="0">
                  <a:solidFill>
                    <a:srgbClr val="54604B"/>
                  </a:solidFill>
                  <a:latin typeface="+mj-lt"/>
                </a:rPr>
                <a:t> </a:t>
              </a:r>
              <a:r>
                <a:rPr lang="en-US" sz="4362" b="1" dirty="0" err="1">
                  <a:solidFill>
                    <a:srgbClr val="54604B"/>
                  </a:solidFill>
                  <a:latin typeface="+mj-lt"/>
                </a:rPr>
                <a:t>khai</a:t>
              </a:r>
              <a:r>
                <a:rPr lang="en-US" sz="4362" b="1" dirty="0">
                  <a:solidFill>
                    <a:srgbClr val="54604B"/>
                  </a:solidFill>
                  <a:latin typeface="+mj-lt"/>
                </a:rPr>
                <a:t> </a:t>
              </a:r>
              <a:r>
                <a:rPr lang="en-US" sz="4362" b="1" dirty="0" err="1">
                  <a:solidFill>
                    <a:srgbClr val="54604B"/>
                  </a:solidFill>
                  <a:latin typeface="+mj-lt"/>
                </a:rPr>
                <a:t>thành</a:t>
              </a:r>
              <a:r>
                <a:rPr lang="en-US" sz="4362" b="1" dirty="0">
                  <a:solidFill>
                    <a:srgbClr val="54604B"/>
                  </a:solidFill>
                  <a:latin typeface="+mj-lt"/>
                </a:rPr>
                <a:t> Cubes</a:t>
              </a:r>
            </a:p>
          </p:txBody>
        </p:sp>
        <p:sp>
          <p:nvSpPr>
            <p:cNvPr id="17" name="TextBox 17"/>
            <p:cNvSpPr txBox="1"/>
            <p:nvPr/>
          </p:nvSpPr>
          <p:spPr>
            <a:xfrm>
              <a:off x="0" y="1860047"/>
              <a:ext cx="12752103" cy="1693948"/>
            </a:xfrm>
            <a:prstGeom prst="rect">
              <a:avLst/>
            </a:prstGeom>
          </p:spPr>
          <p:txBody>
            <a:bodyPr lIns="0" tIns="0" rIns="0" bIns="0" rtlCol="0" anchor="t">
              <a:spAutoFit/>
            </a:bodyPr>
            <a:lstStyle/>
            <a:p>
              <a:pPr algn="l">
                <a:lnSpc>
                  <a:spcPts val="5009"/>
                </a:lnSpc>
              </a:pPr>
              <a:r>
                <a:rPr lang="en-US" sz="3578">
                  <a:solidFill>
                    <a:srgbClr val="000000"/>
                  </a:solidFill>
                  <a:latin typeface="Futura"/>
                </a:rPr>
                <a:t>Cubes gồm tất cả các Measures cần tính toán và các Dimension có Phân cấp </a:t>
              </a:r>
            </a:p>
          </p:txBody>
        </p:sp>
      </p:grpSp>
      <p:grpSp>
        <p:nvGrpSpPr>
          <p:cNvPr id="18" name="Group 18"/>
          <p:cNvGrpSpPr/>
          <p:nvPr/>
        </p:nvGrpSpPr>
        <p:grpSpPr>
          <a:xfrm>
            <a:off x="6503325" y="3096297"/>
            <a:ext cx="11784675" cy="7190884"/>
            <a:chOff x="0" y="-180975"/>
            <a:chExt cx="15712900" cy="9587846"/>
          </a:xfrm>
        </p:grpSpPr>
        <p:sp>
          <p:nvSpPr>
            <p:cNvPr id="19" name="TextBox 19"/>
            <p:cNvSpPr txBox="1"/>
            <p:nvPr/>
          </p:nvSpPr>
          <p:spPr>
            <a:xfrm>
              <a:off x="0" y="-180975"/>
              <a:ext cx="13265119" cy="2022179"/>
            </a:xfrm>
            <a:prstGeom prst="rect">
              <a:avLst/>
            </a:prstGeom>
          </p:spPr>
          <p:txBody>
            <a:bodyPr lIns="0" tIns="0" rIns="0" bIns="0" rtlCol="0" anchor="t">
              <a:spAutoFit/>
            </a:bodyPr>
            <a:lstStyle/>
            <a:p>
              <a:pPr>
                <a:lnSpc>
                  <a:spcPts val="6107"/>
                </a:lnSpc>
                <a:spcBef>
                  <a:spcPct val="0"/>
                </a:spcBef>
              </a:pPr>
              <a:r>
                <a:rPr lang="en-US" sz="4362" b="1" dirty="0" err="1">
                  <a:solidFill>
                    <a:srgbClr val="54604B"/>
                  </a:solidFill>
                  <a:latin typeface="+mj-lt"/>
                </a:rPr>
                <a:t>Tính</a:t>
              </a:r>
              <a:r>
                <a:rPr lang="en-US" sz="4362" b="1" dirty="0">
                  <a:solidFill>
                    <a:srgbClr val="54604B"/>
                  </a:solidFill>
                  <a:latin typeface="+mj-lt"/>
                </a:rPr>
                <a:t> </a:t>
              </a:r>
              <a:r>
                <a:rPr lang="en-US" sz="4362" b="1" dirty="0" err="1">
                  <a:solidFill>
                    <a:srgbClr val="54604B"/>
                  </a:solidFill>
                  <a:latin typeface="+mj-lt"/>
                </a:rPr>
                <a:t>toán</a:t>
              </a:r>
              <a:r>
                <a:rPr lang="en-US" sz="4362" b="1" dirty="0">
                  <a:solidFill>
                    <a:srgbClr val="54604B"/>
                  </a:solidFill>
                  <a:latin typeface="+mj-lt"/>
                </a:rPr>
                <a:t> </a:t>
              </a:r>
              <a:r>
                <a:rPr lang="en-US" sz="4362" b="1" dirty="0" err="1">
                  <a:solidFill>
                    <a:srgbClr val="54604B"/>
                  </a:solidFill>
                  <a:latin typeface="+mj-lt"/>
                </a:rPr>
                <a:t>các</a:t>
              </a:r>
              <a:r>
                <a:rPr lang="en-US" sz="4362" b="1" dirty="0">
                  <a:solidFill>
                    <a:srgbClr val="54604B"/>
                  </a:solidFill>
                  <a:latin typeface="+mj-lt"/>
                </a:rPr>
                <a:t> </a:t>
              </a:r>
              <a:r>
                <a:rPr lang="en-US" sz="4362" b="1" dirty="0" err="1">
                  <a:solidFill>
                    <a:srgbClr val="54604B"/>
                  </a:solidFill>
                  <a:latin typeface="+mj-lt"/>
                </a:rPr>
                <a:t>giá</a:t>
              </a:r>
              <a:r>
                <a:rPr lang="en-US" sz="4362" b="1" dirty="0">
                  <a:solidFill>
                    <a:srgbClr val="54604B"/>
                  </a:solidFill>
                  <a:latin typeface="+mj-lt"/>
                </a:rPr>
                <a:t> </a:t>
              </a:r>
              <a:r>
                <a:rPr lang="en-US" sz="4362" b="1" dirty="0" err="1">
                  <a:solidFill>
                    <a:srgbClr val="54604B"/>
                  </a:solidFill>
                  <a:latin typeface="+mj-lt"/>
                </a:rPr>
                <a:t>trị</a:t>
              </a:r>
              <a:r>
                <a:rPr lang="en-US" sz="4362" b="1" dirty="0">
                  <a:solidFill>
                    <a:srgbClr val="54604B"/>
                  </a:solidFill>
                  <a:latin typeface="+mj-lt"/>
                </a:rPr>
                <a:t> </a:t>
              </a:r>
              <a:r>
                <a:rPr lang="en-US" sz="4362" b="1" dirty="0" err="1">
                  <a:solidFill>
                    <a:srgbClr val="54604B"/>
                  </a:solidFill>
                  <a:latin typeface="+mj-lt"/>
                </a:rPr>
                <a:t>mới</a:t>
              </a:r>
              <a:r>
                <a:rPr lang="en-US" sz="4362" b="1" dirty="0">
                  <a:solidFill>
                    <a:srgbClr val="54604B"/>
                  </a:solidFill>
                  <a:latin typeface="+mj-lt"/>
                </a:rPr>
                <a:t> </a:t>
              </a:r>
              <a:r>
                <a:rPr lang="en-US" sz="4362" b="1" dirty="0" err="1">
                  <a:solidFill>
                    <a:srgbClr val="54604B"/>
                  </a:solidFill>
                  <a:latin typeface="+mj-lt"/>
                </a:rPr>
                <a:t>phức</a:t>
              </a:r>
              <a:r>
                <a:rPr lang="en-US" sz="4362" b="1" dirty="0">
                  <a:solidFill>
                    <a:srgbClr val="54604B"/>
                  </a:solidFill>
                  <a:latin typeface="+mj-lt"/>
                </a:rPr>
                <a:t> </a:t>
              </a:r>
              <a:r>
                <a:rPr lang="en-US" sz="4362" b="1" dirty="0" err="1">
                  <a:solidFill>
                    <a:srgbClr val="54604B"/>
                  </a:solidFill>
                  <a:latin typeface="+mj-lt"/>
                </a:rPr>
                <a:t>tạp</a:t>
              </a:r>
              <a:r>
                <a:rPr lang="en-US" sz="4362" b="1" dirty="0">
                  <a:solidFill>
                    <a:srgbClr val="54604B"/>
                  </a:solidFill>
                  <a:latin typeface="+mj-lt"/>
                </a:rPr>
                <a:t>  </a:t>
              </a:r>
              <a:r>
                <a:rPr lang="en-US" sz="4362" b="1" dirty="0" err="1">
                  <a:solidFill>
                    <a:srgbClr val="54604B"/>
                  </a:solidFill>
                  <a:latin typeface="+mj-lt"/>
                </a:rPr>
                <a:t>trên</a:t>
              </a:r>
              <a:r>
                <a:rPr lang="en-US" sz="4362" b="1" dirty="0">
                  <a:solidFill>
                    <a:srgbClr val="54604B"/>
                  </a:solidFill>
                  <a:latin typeface="+mj-lt"/>
                </a:rPr>
                <a:t> Cubes </a:t>
              </a:r>
            </a:p>
          </p:txBody>
        </p:sp>
        <p:sp>
          <p:nvSpPr>
            <p:cNvPr id="20" name="TextBox 20"/>
            <p:cNvSpPr txBox="1"/>
            <p:nvPr/>
          </p:nvSpPr>
          <p:spPr>
            <a:xfrm>
              <a:off x="0" y="1860047"/>
              <a:ext cx="15712900" cy="7546824"/>
            </a:xfrm>
            <a:prstGeom prst="rect">
              <a:avLst/>
            </a:prstGeom>
          </p:spPr>
          <p:txBody>
            <a:bodyPr lIns="0" tIns="0" rIns="0" bIns="0" rtlCol="0" anchor="t">
              <a:spAutoFit/>
            </a:bodyPr>
            <a:lstStyle/>
            <a:p>
              <a:pPr marL="772506" lvl="1" indent="-386253" algn="l">
                <a:lnSpc>
                  <a:spcPts val="5009"/>
                </a:lnSpc>
                <a:buFont typeface="Arial"/>
                <a:buChar char="•"/>
              </a:pPr>
              <a:r>
                <a:rPr lang="en-US" sz="3578">
                  <a:solidFill>
                    <a:srgbClr val="000000"/>
                  </a:solidFill>
                  <a:latin typeface="Futura"/>
                </a:rPr>
                <a:t>Measures Group các giá trị </a:t>
              </a:r>
            </a:p>
            <a:p>
              <a:pPr marL="772506" lvl="1" indent="-386253" algn="l">
                <a:lnSpc>
                  <a:spcPts val="5009"/>
                </a:lnSpc>
                <a:buFont typeface="Arial"/>
                <a:buChar char="•"/>
              </a:pPr>
              <a:r>
                <a:rPr lang="en-US" sz="3578">
                  <a:solidFill>
                    <a:srgbClr val="000000"/>
                  </a:solidFill>
                  <a:latin typeface="Futura"/>
                </a:rPr>
                <a:t>Tạo các Calculation Member yêu cầu locic xử lý để đảm bảo tính đúng đắn</a:t>
              </a:r>
            </a:p>
            <a:p>
              <a:pPr marL="772506" lvl="1" indent="-386253" algn="l">
                <a:lnSpc>
                  <a:spcPts val="5009"/>
                </a:lnSpc>
                <a:buFont typeface="Arial"/>
                <a:buChar char="•"/>
              </a:pPr>
              <a:r>
                <a:rPr lang="en-US" sz="3578">
                  <a:solidFill>
                    <a:srgbClr val="000000"/>
                  </a:solidFill>
                  <a:latin typeface="Futura"/>
                </a:rPr>
                <a:t> Tạo các Named Set với MDX phức tạp để truy vấn đạt được chủ đề đưa ra</a:t>
              </a:r>
            </a:p>
            <a:p>
              <a:pPr marL="772506" lvl="1" indent="-386253" algn="l">
                <a:lnSpc>
                  <a:spcPts val="5009"/>
                </a:lnSpc>
                <a:buFont typeface="Arial"/>
                <a:buChar char="•"/>
              </a:pPr>
              <a:r>
                <a:rPr lang="en-US" sz="3578">
                  <a:solidFill>
                    <a:srgbClr val="000000"/>
                  </a:solidFill>
                  <a:latin typeface="Futura"/>
                </a:rPr>
                <a:t>Truy vấn 15 câu truy vấn trên</a:t>
              </a:r>
            </a:p>
            <a:p>
              <a:pPr marL="772506" lvl="1" indent="-386253" algn="l">
                <a:lnSpc>
                  <a:spcPts val="5009"/>
                </a:lnSpc>
                <a:buFont typeface="Arial"/>
                <a:buChar char="•"/>
              </a:pPr>
              <a:r>
                <a:rPr lang="en-US" sz="3578">
                  <a:solidFill>
                    <a:srgbClr val="000000"/>
                  </a:solidFill>
                  <a:latin typeface="Futura"/>
                </a:rPr>
                <a:t>Tính giá trị KPI</a:t>
              </a:r>
            </a:p>
            <a:p>
              <a:pPr marL="772506" lvl="1" indent="-386253" algn="l">
                <a:lnSpc>
                  <a:spcPts val="5009"/>
                </a:lnSpc>
                <a:buFont typeface="Arial"/>
                <a:buChar char="•"/>
              </a:pPr>
              <a:r>
                <a:rPr lang="en-US" sz="3578">
                  <a:solidFill>
                    <a:srgbClr val="000000"/>
                  </a:solidFill>
                  <a:latin typeface="Futura"/>
                </a:rPr>
                <a:t>Triển khai SSAS trên cả SQL Server, PivotTable đầy đủ </a:t>
              </a:r>
            </a:p>
            <a:p>
              <a:pPr algn="l">
                <a:lnSpc>
                  <a:spcPts val="5009"/>
                </a:lnSpc>
              </a:pPr>
              <a:endParaRPr lang="en-US" sz="3578">
                <a:solidFill>
                  <a:srgbClr val="000000"/>
                </a:solidFill>
                <a:latin typeface="Futura"/>
              </a:endParaRPr>
            </a:p>
          </p:txBody>
        </p:sp>
      </p:grpSp>
      <p:sp>
        <p:nvSpPr>
          <p:cNvPr id="21" name="TextBox 21"/>
          <p:cNvSpPr txBox="1"/>
          <p:nvPr/>
        </p:nvSpPr>
        <p:spPr>
          <a:xfrm>
            <a:off x="205641" y="6033521"/>
            <a:ext cx="9564077" cy="1202380"/>
          </a:xfrm>
          <a:prstGeom prst="rect">
            <a:avLst/>
          </a:prstGeom>
        </p:spPr>
        <p:txBody>
          <a:bodyPr lIns="0" tIns="0" rIns="0" bIns="0" rtlCol="0" anchor="t">
            <a:spAutoFit/>
          </a:bodyPr>
          <a:lstStyle/>
          <a:p>
            <a:pPr algn="l">
              <a:lnSpc>
                <a:spcPts val="5009"/>
              </a:lnSpc>
            </a:pPr>
            <a:r>
              <a:rPr lang="en-US" sz="3578" dirty="0">
                <a:solidFill>
                  <a:schemeClr val="bg1"/>
                </a:solidFill>
                <a:latin typeface="Futura Bold"/>
                <a:hlinkClick r:id="rId8" tooltip="https://www.bing.com/ck/a?!&amp;&amp;p=045a4662b6160b7dJmltdHM9MTcxNjI0OTYwMCZpZ3VpZD0zYWZlYzYwYS05OTI5LTYxMjYtMTc0Ni1kMjU2OThlOTYwNGUmaW5zaWQ9NTI0NQ&amp;ptn=3&amp;ver=2&amp;hsh=3&amp;fclid=3afec60a-9929-6126-1746-d25698e9604e&amp;psq=SSaS+vi%e1%ba%bft+t%e1%ba%aft&amp;u=a1aHR0cHM6Ly9sZWFybi5taWNyb3NvZnQuY29tL2VuLXVzL2FuYWx5c2lzLXNlcnZpY2VzL3NzYXMtb3ZlcnZpZXc_dmlldz1hc2FsbHByb2R1Y3RzLWFsbHZlcnNpb25z&amp;ntb=1">
                  <a:extLst>
                    <a:ext uri="{A12FA001-AC4F-418D-AE19-62706E023703}">
                      <ahyp:hlinkClr xmlns:ahyp="http://schemas.microsoft.com/office/drawing/2018/hyperlinkcolor" val="tx"/>
                    </a:ext>
                  </a:extLst>
                </a:hlinkClick>
              </a:rPr>
              <a:t>SQL Server Analysis Services</a:t>
            </a:r>
          </a:p>
          <a:p>
            <a:pPr algn="l">
              <a:lnSpc>
                <a:spcPts val="5009"/>
              </a:lnSpc>
            </a:pPr>
            <a:endParaRPr lang="en-US" sz="3578" dirty="0">
              <a:solidFill>
                <a:srgbClr val="0000FF"/>
              </a:solidFill>
              <a:latin typeface="Futura Bold"/>
              <a:hlinkClick r:id="rId8" tooltip="https://www.bing.com/ck/a?!&amp;&amp;p=045a4662b6160b7dJmltdHM9MTcxNjI0OTYwMCZpZ3VpZD0zYWZlYzYwYS05OTI5LTYxMjYtMTc0Ni1kMjU2OThlOTYwNGUmaW5zaWQ9NTI0NQ&amp;ptn=3&amp;ver=2&amp;hsh=3&amp;fclid=3afec60a-9929-6126-1746-d25698e9604e&amp;psq=SSaS+vi%e1%ba%bft+t%e1%ba%aft&amp;u=a1aHR0cHM6Ly9sZWFybi5taWNyb3NvZnQuY29tL2VuLXVzL2FuYWx5c2lzLXNlcnZpY2VzL3NzYXMtb3ZlcnZpZXc_dmlldz1hc2FsbHByb2R1Y3RzLWFsbHZlcnNpb25z&amp;ntb=1">
                <a:extLst>
                  <a:ext uri="{A12FA001-AC4F-418D-AE19-62706E023703}">
                    <ahyp:hlinkClr xmlns:ahyp="http://schemas.microsoft.com/office/drawing/2018/hyperlinkcolor" val="tx"/>
                  </a:ext>
                </a:extLst>
              </a:hlinkClick>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658967" y="935821"/>
            <a:ext cx="7856575" cy="785657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a:ln cap="sq">
              <a:noFill/>
              <a:prstDash val="solid"/>
              <a:miter/>
            </a:ln>
          </p:spPr>
          <p:txBody>
            <a:bodyPr/>
            <a:lstStyle/>
            <a:p>
              <a:endParaRPr lang="en-GB"/>
            </a:p>
          </p:txBody>
        </p:sp>
        <p:sp>
          <p:nvSpPr>
            <p:cNvPr id="4" name="TextBox 4"/>
            <p:cNvSpPr txBox="1"/>
            <p:nvPr/>
          </p:nvSpPr>
          <p:spPr>
            <a:xfrm>
              <a:off x="76200" y="-38100"/>
              <a:ext cx="660400" cy="774700"/>
            </a:xfrm>
            <a:prstGeom prst="rect">
              <a:avLst/>
            </a:prstGeom>
          </p:spPr>
          <p:txBody>
            <a:bodyPr lIns="50800" tIns="50800" rIns="50800" bIns="50800" rtlCol="0" anchor="ctr"/>
            <a:lstStyle/>
            <a:p>
              <a:pPr marL="0" lvl="0" indent="0" algn="ctr">
                <a:lnSpc>
                  <a:spcPts val="7841"/>
                </a:lnSpc>
                <a:spcBef>
                  <a:spcPct val="0"/>
                </a:spcBef>
              </a:pPr>
              <a:r>
                <a:rPr lang="en-US" sz="5601" u="none" strike="noStrike" dirty="0">
                  <a:solidFill>
                    <a:srgbClr val="FFFFFF"/>
                  </a:solidFill>
                  <a:latin typeface="Kollektif Bold Italics"/>
                </a:rPr>
                <a:t>SSRS</a:t>
              </a:r>
            </a:p>
          </p:txBody>
        </p:sp>
      </p:grpSp>
      <p:grpSp>
        <p:nvGrpSpPr>
          <p:cNvPr id="5" name="Group 5"/>
          <p:cNvGrpSpPr/>
          <p:nvPr/>
        </p:nvGrpSpPr>
        <p:grpSpPr>
          <a:xfrm>
            <a:off x="-458676" y="419641"/>
            <a:ext cx="2812387" cy="281238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0664" y="681499"/>
            <a:ext cx="2256363" cy="225636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8127364" y="1227665"/>
            <a:ext cx="932960" cy="984655"/>
          </a:xfrm>
          <a:custGeom>
            <a:avLst/>
            <a:gdLst/>
            <a:ahLst/>
            <a:cxnLst/>
            <a:rect l="l" t="t" r="r" b="b"/>
            <a:pathLst>
              <a:path w="932960" h="984655">
                <a:moveTo>
                  <a:pt x="0" y="0"/>
                </a:moveTo>
                <a:lnTo>
                  <a:pt x="932961" y="0"/>
                </a:lnTo>
                <a:lnTo>
                  <a:pt x="932961" y="984655"/>
                </a:lnTo>
                <a:lnTo>
                  <a:pt x="0" y="9846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12" name="Freeform 12"/>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4">
              <a:alphaModFix amt="36000"/>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3" name="Freeform 13"/>
          <p:cNvSpPr/>
          <p:nvPr/>
        </p:nvSpPr>
        <p:spPr>
          <a:xfrm>
            <a:off x="11564845" y="-4498837"/>
            <a:ext cx="7436699" cy="7436699"/>
          </a:xfrm>
          <a:custGeom>
            <a:avLst/>
            <a:gdLst/>
            <a:ahLst/>
            <a:cxnLst/>
            <a:rect l="l" t="t" r="r" b="b"/>
            <a:pathLst>
              <a:path w="7436699" h="7436699">
                <a:moveTo>
                  <a:pt x="0" y="0"/>
                </a:moveTo>
                <a:lnTo>
                  <a:pt x="7436699" y="0"/>
                </a:lnTo>
                <a:lnTo>
                  <a:pt x="7436699" y="7436699"/>
                </a:lnTo>
                <a:lnTo>
                  <a:pt x="0" y="7436699"/>
                </a:lnTo>
                <a:lnTo>
                  <a:pt x="0" y="0"/>
                </a:lnTo>
                <a:close/>
              </a:path>
            </a:pathLst>
          </a:custGeom>
          <a:blipFill>
            <a:blip r:embed="rId4">
              <a:alphaModFix amt="21999"/>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4" name="Freeform 14"/>
          <p:cNvSpPr/>
          <p:nvPr/>
        </p:nvSpPr>
        <p:spPr>
          <a:xfrm>
            <a:off x="554405" y="8505895"/>
            <a:ext cx="635172" cy="1347845"/>
          </a:xfrm>
          <a:custGeom>
            <a:avLst/>
            <a:gdLst/>
            <a:ahLst/>
            <a:cxnLst/>
            <a:rect l="l" t="t" r="r" b="b"/>
            <a:pathLst>
              <a:path w="635172" h="1347845">
                <a:moveTo>
                  <a:pt x="0" y="0"/>
                </a:moveTo>
                <a:lnTo>
                  <a:pt x="635172" y="0"/>
                </a:lnTo>
                <a:lnTo>
                  <a:pt x="635172" y="1347845"/>
                </a:lnTo>
                <a:lnTo>
                  <a:pt x="0" y="13478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15" name="Group 15"/>
          <p:cNvGrpSpPr/>
          <p:nvPr/>
        </p:nvGrpSpPr>
        <p:grpSpPr>
          <a:xfrm>
            <a:off x="7695223" y="2937862"/>
            <a:ext cx="9564077" cy="4683103"/>
            <a:chOff x="0" y="0"/>
            <a:chExt cx="12752103" cy="6244137"/>
          </a:xfrm>
        </p:grpSpPr>
        <p:sp>
          <p:nvSpPr>
            <p:cNvPr id="16" name="TextBox 16"/>
            <p:cNvSpPr txBox="1"/>
            <p:nvPr/>
          </p:nvSpPr>
          <p:spPr>
            <a:xfrm>
              <a:off x="0" y="-180975"/>
              <a:ext cx="10765558" cy="3086895"/>
            </a:xfrm>
            <a:prstGeom prst="rect">
              <a:avLst/>
            </a:prstGeom>
          </p:spPr>
          <p:txBody>
            <a:bodyPr lIns="0" tIns="0" rIns="0" bIns="0" rtlCol="0" anchor="t">
              <a:spAutoFit/>
            </a:bodyPr>
            <a:lstStyle/>
            <a:p>
              <a:pPr marL="0" lvl="0" indent="0" algn="l">
                <a:lnSpc>
                  <a:spcPts val="6107"/>
                </a:lnSpc>
                <a:spcBef>
                  <a:spcPct val="0"/>
                </a:spcBef>
              </a:pPr>
              <a:r>
                <a:rPr lang="en-US" sz="4362" b="1" dirty="0" err="1">
                  <a:solidFill>
                    <a:srgbClr val="54604B"/>
                  </a:solidFill>
                  <a:latin typeface="+mj-lt"/>
                </a:rPr>
                <a:t>Kết</a:t>
              </a:r>
              <a:r>
                <a:rPr lang="en-US" sz="4362" b="1" dirty="0">
                  <a:solidFill>
                    <a:srgbClr val="54604B"/>
                  </a:solidFill>
                  <a:latin typeface="+mj-lt"/>
                </a:rPr>
                <a:t> </a:t>
              </a:r>
              <a:r>
                <a:rPr lang="en-US" sz="4362" b="1" dirty="0" err="1">
                  <a:solidFill>
                    <a:srgbClr val="54604B"/>
                  </a:solidFill>
                  <a:latin typeface="+mj-lt"/>
                </a:rPr>
                <a:t>nối</a:t>
              </a:r>
              <a:r>
                <a:rPr lang="en-US" sz="4362" b="1" dirty="0">
                  <a:solidFill>
                    <a:srgbClr val="54604B"/>
                  </a:solidFill>
                  <a:latin typeface="+mj-lt"/>
                </a:rPr>
                <a:t> </a:t>
              </a:r>
              <a:r>
                <a:rPr lang="en-US" sz="4362" b="1" dirty="0" err="1">
                  <a:solidFill>
                    <a:srgbClr val="54604B"/>
                  </a:solidFill>
                  <a:latin typeface="+mj-lt"/>
                </a:rPr>
                <a:t>dữ</a:t>
              </a:r>
              <a:r>
                <a:rPr lang="en-US" sz="4362" b="1" dirty="0">
                  <a:solidFill>
                    <a:srgbClr val="54604B"/>
                  </a:solidFill>
                  <a:latin typeface="+mj-lt"/>
                </a:rPr>
                <a:t> </a:t>
              </a:r>
              <a:r>
                <a:rPr lang="en-US" sz="4362" b="1" dirty="0" err="1">
                  <a:solidFill>
                    <a:srgbClr val="54604B"/>
                  </a:solidFill>
                  <a:latin typeface="+mj-lt"/>
                </a:rPr>
                <a:t>liệu</a:t>
              </a:r>
              <a:r>
                <a:rPr lang="en-US" sz="4362" b="1" dirty="0">
                  <a:solidFill>
                    <a:srgbClr val="54604B"/>
                  </a:solidFill>
                  <a:latin typeface="+mj-lt"/>
                </a:rPr>
                <a:t> </a:t>
              </a:r>
              <a:r>
                <a:rPr lang="en-US" sz="4362" b="1" dirty="0" err="1">
                  <a:solidFill>
                    <a:srgbClr val="54604B"/>
                  </a:solidFill>
                  <a:latin typeface="+mj-lt"/>
                </a:rPr>
                <a:t>đã</a:t>
              </a:r>
              <a:r>
                <a:rPr lang="en-US" sz="4362" b="1" dirty="0">
                  <a:solidFill>
                    <a:srgbClr val="54604B"/>
                  </a:solidFill>
                  <a:latin typeface="+mj-lt"/>
                </a:rPr>
                <a:t> </a:t>
              </a:r>
              <a:r>
                <a:rPr lang="en-US" sz="4362" b="1" dirty="0" err="1">
                  <a:solidFill>
                    <a:srgbClr val="54604B"/>
                  </a:solidFill>
                  <a:latin typeface="+mj-lt"/>
                </a:rPr>
                <a:t>phân</a:t>
              </a:r>
              <a:r>
                <a:rPr lang="en-US" sz="4362" b="1" dirty="0">
                  <a:solidFill>
                    <a:srgbClr val="54604B"/>
                  </a:solidFill>
                  <a:latin typeface="+mj-lt"/>
                </a:rPr>
                <a:t> </a:t>
              </a:r>
              <a:r>
                <a:rPr lang="en-US" sz="4362" b="1" dirty="0" err="1">
                  <a:solidFill>
                    <a:srgbClr val="54604B"/>
                  </a:solidFill>
                  <a:latin typeface="+mj-lt"/>
                </a:rPr>
                <a:t>tích</a:t>
              </a:r>
              <a:r>
                <a:rPr lang="en-US" sz="4362" b="1" dirty="0">
                  <a:solidFill>
                    <a:srgbClr val="54604B"/>
                  </a:solidFill>
                  <a:latin typeface="+mj-lt"/>
                </a:rPr>
                <a:t> </a:t>
              </a:r>
              <a:r>
                <a:rPr lang="en-US" sz="4362" b="1" dirty="0" err="1">
                  <a:solidFill>
                    <a:srgbClr val="54604B"/>
                  </a:solidFill>
                  <a:latin typeface="+mj-lt"/>
                </a:rPr>
                <a:t>từ</a:t>
              </a:r>
              <a:r>
                <a:rPr lang="en-US" sz="4362" b="1" dirty="0">
                  <a:solidFill>
                    <a:srgbClr val="54604B"/>
                  </a:solidFill>
                  <a:latin typeface="+mj-lt"/>
                </a:rPr>
                <a:t> SSAS </a:t>
              </a:r>
              <a:r>
                <a:rPr lang="en-US" sz="4362" b="1" dirty="0" err="1">
                  <a:solidFill>
                    <a:srgbClr val="54604B"/>
                  </a:solidFill>
                  <a:latin typeface="+mj-lt"/>
                </a:rPr>
                <a:t>để</a:t>
              </a:r>
              <a:r>
                <a:rPr lang="en-US" sz="4362" b="1" dirty="0">
                  <a:solidFill>
                    <a:srgbClr val="54604B"/>
                  </a:solidFill>
                  <a:latin typeface="+mj-lt"/>
                </a:rPr>
                <a:t> </a:t>
              </a:r>
              <a:r>
                <a:rPr lang="en-US" sz="4362" b="1" dirty="0" err="1">
                  <a:solidFill>
                    <a:srgbClr val="54604B"/>
                  </a:solidFill>
                  <a:latin typeface="+mj-lt"/>
                </a:rPr>
                <a:t>thiết</a:t>
              </a:r>
              <a:r>
                <a:rPr lang="en-US" sz="4362" b="1" dirty="0">
                  <a:solidFill>
                    <a:srgbClr val="54604B"/>
                  </a:solidFill>
                  <a:latin typeface="+mj-lt"/>
                </a:rPr>
                <a:t> </a:t>
              </a:r>
              <a:r>
                <a:rPr lang="en-US" sz="4362" b="1" dirty="0" err="1">
                  <a:solidFill>
                    <a:srgbClr val="54604B"/>
                  </a:solidFill>
                  <a:latin typeface="+mj-lt"/>
                </a:rPr>
                <a:t>kế</a:t>
              </a:r>
              <a:r>
                <a:rPr lang="en-US" sz="4362" b="1" dirty="0">
                  <a:solidFill>
                    <a:srgbClr val="54604B"/>
                  </a:solidFill>
                  <a:latin typeface="+mj-lt"/>
                </a:rPr>
                <a:t> </a:t>
              </a:r>
              <a:r>
                <a:rPr lang="en-US" sz="4362" b="1" dirty="0" err="1">
                  <a:solidFill>
                    <a:srgbClr val="54604B"/>
                  </a:solidFill>
                  <a:latin typeface="+mj-lt"/>
                </a:rPr>
                <a:t>các</a:t>
              </a:r>
              <a:r>
                <a:rPr lang="en-US" sz="4362" b="1" dirty="0">
                  <a:solidFill>
                    <a:srgbClr val="54604B"/>
                  </a:solidFill>
                  <a:latin typeface="+mj-lt"/>
                </a:rPr>
                <a:t> Report </a:t>
              </a:r>
              <a:r>
                <a:rPr lang="en-US" sz="4362" b="1" dirty="0" err="1">
                  <a:solidFill>
                    <a:srgbClr val="54604B"/>
                  </a:solidFill>
                  <a:latin typeface="+mj-lt"/>
                </a:rPr>
                <a:t>trên</a:t>
              </a:r>
              <a:r>
                <a:rPr lang="en-US" sz="4362" b="1" dirty="0">
                  <a:solidFill>
                    <a:srgbClr val="54604B"/>
                  </a:solidFill>
                  <a:latin typeface="+mj-lt"/>
                </a:rPr>
                <a:t> </a:t>
              </a:r>
              <a:r>
                <a:rPr lang="en-US" sz="4362" b="1" dirty="0" err="1">
                  <a:solidFill>
                    <a:srgbClr val="54604B"/>
                  </a:solidFill>
                  <a:latin typeface="+mj-lt"/>
                </a:rPr>
                <a:t>VisualStudio</a:t>
              </a:r>
              <a:r>
                <a:rPr lang="en-US" sz="4362" b="1" dirty="0">
                  <a:solidFill>
                    <a:srgbClr val="54604B"/>
                  </a:solidFill>
                  <a:latin typeface="+mj-lt"/>
                </a:rPr>
                <a:t> </a:t>
              </a:r>
              <a:r>
                <a:rPr lang="en-US" sz="4362" b="1" dirty="0" err="1">
                  <a:solidFill>
                    <a:srgbClr val="54604B"/>
                  </a:solidFill>
                  <a:latin typeface="+mj-lt"/>
                </a:rPr>
                <a:t>và</a:t>
              </a:r>
              <a:r>
                <a:rPr lang="en-US" sz="4362" b="1" dirty="0">
                  <a:solidFill>
                    <a:srgbClr val="54604B"/>
                  </a:solidFill>
                  <a:latin typeface="+mj-lt"/>
                </a:rPr>
                <a:t> </a:t>
              </a:r>
              <a:r>
                <a:rPr lang="en-US" sz="4362" b="1" dirty="0" err="1">
                  <a:solidFill>
                    <a:srgbClr val="54604B"/>
                  </a:solidFill>
                  <a:latin typeface="+mj-lt"/>
                </a:rPr>
                <a:t>PowerBI</a:t>
              </a:r>
              <a:r>
                <a:rPr lang="en-US" sz="4362" b="1" dirty="0">
                  <a:solidFill>
                    <a:srgbClr val="54604B"/>
                  </a:solidFill>
                  <a:latin typeface="+mj-lt"/>
                </a:rPr>
                <a:t> </a:t>
              </a:r>
            </a:p>
          </p:txBody>
        </p:sp>
        <p:sp>
          <p:nvSpPr>
            <p:cNvPr id="17" name="TextBox 17"/>
            <p:cNvSpPr txBox="1"/>
            <p:nvPr/>
          </p:nvSpPr>
          <p:spPr>
            <a:xfrm>
              <a:off x="0" y="2877939"/>
              <a:ext cx="12752103" cy="3366198"/>
            </a:xfrm>
            <a:prstGeom prst="rect">
              <a:avLst/>
            </a:prstGeom>
          </p:spPr>
          <p:txBody>
            <a:bodyPr lIns="0" tIns="0" rIns="0" bIns="0" rtlCol="0" anchor="t">
              <a:spAutoFit/>
            </a:bodyPr>
            <a:lstStyle/>
            <a:p>
              <a:pPr marL="772506" lvl="1" indent="-386253" algn="l">
                <a:lnSpc>
                  <a:spcPts val="5009"/>
                </a:lnSpc>
                <a:buFont typeface="Arial"/>
                <a:buChar char="•"/>
              </a:pPr>
              <a:r>
                <a:rPr lang="en-US" sz="3578">
                  <a:solidFill>
                    <a:srgbClr val="000000"/>
                  </a:solidFill>
                  <a:latin typeface="Futura"/>
                </a:rPr>
                <a:t>Report được các câu truy vấn để nắm được tổng quát</a:t>
              </a:r>
            </a:p>
            <a:p>
              <a:pPr marL="772506" lvl="1" indent="-386253" algn="l">
                <a:lnSpc>
                  <a:spcPts val="5009"/>
                </a:lnSpc>
                <a:buFont typeface="Arial"/>
                <a:buChar char="•"/>
              </a:pPr>
              <a:r>
                <a:rPr lang="en-US" sz="3578">
                  <a:solidFill>
                    <a:srgbClr val="000000"/>
                  </a:solidFill>
                  <a:latin typeface="Futura"/>
                </a:rPr>
                <a:t>Report theo chủ đề để đánh giá được bộ dữ liệu </a:t>
              </a:r>
            </a:p>
          </p:txBody>
        </p:sp>
      </p:grpSp>
      <p:sp>
        <p:nvSpPr>
          <p:cNvPr id="18" name="TextBox 18"/>
          <p:cNvSpPr txBox="1"/>
          <p:nvPr/>
        </p:nvSpPr>
        <p:spPr>
          <a:xfrm>
            <a:off x="355091" y="5912119"/>
            <a:ext cx="9564077" cy="1202380"/>
          </a:xfrm>
          <a:prstGeom prst="rect">
            <a:avLst/>
          </a:prstGeom>
        </p:spPr>
        <p:txBody>
          <a:bodyPr lIns="0" tIns="0" rIns="0" bIns="0" rtlCol="0" anchor="t">
            <a:spAutoFit/>
          </a:bodyPr>
          <a:lstStyle/>
          <a:p>
            <a:pPr algn="l">
              <a:lnSpc>
                <a:spcPts val="5009"/>
              </a:lnSpc>
            </a:pPr>
            <a:r>
              <a:rPr lang="en-US" sz="3578" dirty="0">
                <a:solidFill>
                  <a:schemeClr val="bg1"/>
                </a:solidFill>
                <a:latin typeface="Futura Bold"/>
                <a:hlinkClick r:id="rId8" tooltip="https://www.bing.com/ck/a?!&amp;&amp;p=045a4662b6160b7dJmltdHM9MTcxNjI0OTYwMCZpZ3VpZD0zYWZlYzYwYS05OTI5LTYxMjYtMTc0Ni1kMjU2OThlOTYwNGUmaW5zaWQ9NTI0NQ&amp;ptn=3&amp;ver=2&amp;hsh=3&amp;fclid=3afec60a-9929-6126-1746-d25698e9604e&amp;psq=SSaS+vi%e1%ba%bft+t%e1%ba%aft&amp;u=a1aHR0cHM6Ly9sZWFybi5taWNyb3NvZnQuY29tL2VuLXVzL2FuYWx5c2lzLXNlcnZpY2VzL3NzYXMtb3ZlcnZpZXc_dmlldz1hc2FsbHByb2R1Y3RzLWFsbHZlcnNpb25z&amp;ntb=1">
                  <a:extLst>
                    <a:ext uri="{A12FA001-AC4F-418D-AE19-62706E023703}">
                      <ahyp:hlinkClr xmlns:ahyp="http://schemas.microsoft.com/office/drawing/2018/hyperlinkcolor" val="tx"/>
                    </a:ext>
                  </a:extLst>
                </a:hlinkClick>
              </a:rPr>
              <a:t>SQL Server Report Services</a:t>
            </a:r>
          </a:p>
          <a:p>
            <a:pPr algn="l">
              <a:lnSpc>
                <a:spcPts val="5009"/>
              </a:lnSpc>
            </a:pPr>
            <a:endParaRPr lang="en-US" sz="3578" dirty="0">
              <a:solidFill>
                <a:srgbClr val="0000FF"/>
              </a:solidFill>
              <a:latin typeface="Futura Bold"/>
              <a:hlinkClick r:id="rId8" tooltip="https://www.bing.com/ck/a?!&amp;&amp;p=045a4662b6160b7dJmltdHM9MTcxNjI0OTYwMCZpZ3VpZD0zYWZlYzYwYS05OTI5LTYxMjYtMTc0Ni1kMjU2OThlOTYwNGUmaW5zaWQ9NTI0NQ&amp;ptn=3&amp;ver=2&amp;hsh=3&amp;fclid=3afec60a-9929-6126-1746-d25698e9604e&amp;psq=SSaS+vi%e1%ba%bft+t%e1%ba%aft&amp;u=a1aHR0cHM6Ly9sZWFybi5taWNyb3NvZnQuY29tL2VuLXVzL2FuYWx5c2lzLXNlcnZpY2VzL3NzYXMtb3ZlcnZpZXc_dmlldz1hc2FsbHByb2R1Y3RzLWFsbHZlcnNpb25z&amp;ntb=1">
                <a:extLst>
                  <a:ext uri="{A12FA001-AC4F-418D-AE19-62706E023703}">
                    <ahyp:hlinkClr xmlns:ahyp="http://schemas.microsoft.com/office/drawing/2018/hyperlinkcolor" val="tx"/>
                  </a:ext>
                </a:extLst>
              </a:hlinkClick>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758601" y="1215213"/>
            <a:ext cx="7856575" cy="785657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4" name="TextBox 4"/>
            <p:cNvSpPr txBox="1"/>
            <p:nvPr/>
          </p:nvSpPr>
          <p:spPr>
            <a:xfrm>
              <a:off x="76200" y="-38100"/>
              <a:ext cx="660400" cy="774700"/>
            </a:xfrm>
            <a:prstGeom prst="rect">
              <a:avLst/>
            </a:prstGeom>
          </p:spPr>
          <p:txBody>
            <a:bodyPr lIns="50800" tIns="50800" rIns="50800" bIns="50800" rtlCol="0" anchor="ctr"/>
            <a:lstStyle/>
            <a:p>
              <a:pPr algn="ctr">
                <a:lnSpc>
                  <a:spcPts val="7841"/>
                </a:lnSpc>
              </a:pPr>
              <a:r>
                <a:rPr lang="en-US" sz="7000" b="1" dirty="0">
                  <a:solidFill>
                    <a:srgbClr val="FFFFFF"/>
                  </a:solidFill>
                  <a:latin typeface="Futura"/>
                </a:rPr>
                <a:t>KHAI PHÁ </a:t>
              </a:r>
            </a:p>
            <a:p>
              <a:pPr algn="ctr">
                <a:lnSpc>
                  <a:spcPts val="7841"/>
                </a:lnSpc>
              </a:pPr>
              <a:r>
                <a:rPr lang="en-US" sz="7000" b="1" dirty="0">
                  <a:solidFill>
                    <a:srgbClr val="FFFFFF"/>
                  </a:solidFill>
                  <a:latin typeface="Futura"/>
                </a:rPr>
                <a:t>DỮ LIỆU</a:t>
              </a:r>
            </a:p>
          </p:txBody>
        </p:sp>
      </p:grpSp>
      <p:grpSp>
        <p:nvGrpSpPr>
          <p:cNvPr id="5" name="Group 5"/>
          <p:cNvGrpSpPr/>
          <p:nvPr/>
        </p:nvGrpSpPr>
        <p:grpSpPr>
          <a:xfrm>
            <a:off x="-458676" y="419641"/>
            <a:ext cx="2812387" cy="281238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0664" y="681499"/>
            <a:ext cx="2256363" cy="225636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8127364" y="1227665"/>
            <a:ext cx="932960" cy="984655"/>
          </a:xfrm>
          <a:custGeom>
            <a:avLst/>
            <a:gdLst/>
            <a:ahLst/>
            <a:cxnLst/>
            <a:rect l="l" t="t" r="r" b="b"/>
            <a:pathLst>
              <a:path w="932960" h="984655">
                <a:moveTo>
                  <a:pt x="0" y="0"/>
                </a:moveTo>
                <a:lnTo>
                  <a:pt x="932961" y="0"/>
                </a:lnTo>
                <a:lnTo>
                  <a:pt x="932961" y="984655"/>
                </a:lnTo>
                <a:lnTo>
                  <a:pt x="0" y="9846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12" name="Freeform 12"/>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4">
              <a:alphaModFix amt="36000"/>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3" name="Freeform 13"/>
          <p:cNvSpPr/>
          <p:nvPr/>
        </p:nvSpPr>
        <p:spPr>
          <a:xfrm>
            <a:off x="11564845" y="-4498837"/>
            <a:ext cx="7436699" cy="7436699"/>
          </a:xfrm>
          <a:custGeom>
            <a:avLst/>
            <a:gdLst/>
            <a:ahLst/>
            <a:cxnLst/>
            <a:rect l="l" t="t" r="r" b="b"/>
            <a:pathLst>
              <a:path w="7436699" h="7436699">
                <a:moveTo>
                  <a:pt x="0" y="0"/>
                </a:moveTo>
                <a:lnTo>
                  <a:pt x="7436699" y="0"/>
                </a:lnTo>
                <a:lnTo>
                  <a:pt x="7436699" y="7436699"/>
                </a:lnTo>
                <a:lnTo>
                  <a:pt x="0" y="7436699"/>
                </a:lnTo>
                <a:lnTo>
                  <a:pt x="0" y="0"/>
                </a:lnTo>
                <a:close/>
              </a:path>
            </a:pathLst>
          </a:custGeom>
          <a:blipFill>
            <a:blip r:embed="rId4">
              <a:alphaModFix amt="21999"/>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4" name="Freeform 14"/>
          <p:cNvSpPr/>
          <p:nvPr/>
        </p:nvSpPr>
        <p:spPr>
          <a:xfrm>
            <a:off x="554405" y="8505895"/>
            <a:ext cx="635172" cy="1347845"/>
          </a:xfrm>
          <a:custGeom>
            <a:avLst/>
            <a:gdLst/>
            <a:ahLst/>
            <a:cxnLst/>
            <a:rect l="l" t="t" r="r" b="b"/>
            <a:pathLst>
              <a:path w="635172" h="1347845">
                <a:moveTo>
                  <a:pt x="0" y="0"/>
                </a:moveTo>
                <a:lnTo>
                  <a:pt x="635172" y="0"/>
                </a:lnTo>
                <a:lnTo>
                  <a:pt x="635172" y="1347845"/>
                </a:lnTo>
                <a:lnTo>
                  <a:pt x="0" y="13478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15" name="Group 15"/>
          <p:cNvGrpSpPr/>
          <p:nvPr/>
        </p:nvGrpSpPr>
        <p:grpSpPr>
          <a:xfrm>
            <a:off x="7097974" y="545768"/>
            <a:ext cx="9564077" cy="2664903"/>
            <a:chOff x="0" y="-180975"/>
            <a:chExt cx="12752103" cy="3553204"/>
          </a:xfrm>
        </p:grpSpPr>
        <p:sp>
          <p:nvSpPr>
            <p:cNvPr id="16" name="TextBox 16"/>
            <p:cNvSpPr txBox="1"/>
            <p:nvPr/>
          </p:nvSpPr>
          <p:spPr>
            <a:xfrm>
              <a:off x="0" y="-180975"/>
              <a:ext cx="10765558" cy="979157"/>
            </a:xfrm>
            <a:prstGeom prst="rect">
              <a:avLst/>
            </a:prstGeom>
          </p:spPr>
          <p:txBody>
            <a:bodyPr lIns="0" tIns="0" rIns="0" bIns="0" rtlCol="0" anchor="t">
              <a:spAutoFit/>
            </a:bodyPr>
            <a:lstStyle/>
            <a:p>
              <a:pPr>
                <a:lnSpc>
                  <a:spcPts val="6107"/>
                </a:lnSpc>
                <a:spcBef>
                  <a:spcPct val="0"/>
                </a:spcBef>
              </a:pPr>
              <a:r>
                <a:rPr lang="en-US" sz="4362" b="1" dirty="0" err="1">
                  <a:solidFill>
                    <a:srgbClr val="54604B"/>
                  </a:solidFill>
                  <a:latin typeface="+mj-lt"/>
                </a:rPr>
                <a:t>Sử</a:t>
              </a:r>
              <a:r>
                <a:rPr lang="en-US" sz="4362" b="1" dirty="0">
                  <a:solidFill>
                    <a:srgbClr val="54604B"/>
                  </a:solidFill>
                  <a:latin typeface="+mj-lt"/>
                </a:rPr>
                <a:t> </a:t>
              </a:r>
              <a:r>
                <a:rPr lang="en-US" sz="4362" b="1" dirty="0" err="1">
                  <a:solidFill>
                    <a:srgbClr val="54604B"/>
                  </a:solidFill>
                  <a:latin typeface="+mj-lt"/>
                </a:rPr>
                <a:t>dụng</a:t>
              </a:r>
              <a:r>
                <a:rPr lang="en-US" sz="4362" b="1" dirty="0">
                  <a:solidFill>
                    <a:srgbClr val="54604B"/>
                  </a:solidFill>
                  <a:latin typeface="+mj-lt"/>
                </a:rPr>
                <a:t> </a:t>
              </a:r>
              <a:r>
                <a:rPr lang="en-US" sz="4362" b="1" dirty="0" err="1">
                  <a:solidFill>
                    <a:srgbClr val="54604B"/>
                  </a:solidFill>
                  <a:latin typeface="+mj-lt"/>
                </a:rPr>
                <a:t>thuật</a:t>
              </a:r>
              <a:r>
                <a:rPr lang="en-US" sz="4362" b="1" dirty="0">
                  <a:solidFill>
                    <a:srgbClr val="54604B"/>
                  </a:solidFill>
                  <a:latin typeface="+mj-lt"/>
                </a:rPr>
                <a:t> </a:t>
              </a:r>
              <a:r>
                <a:rPr lang="en-US" sz="4362" b="1" dirty="0" err="1">
                  <a:solidFill>
                    <a:srgbClr val="54604B"/>
                  </a:solidFill>
                  <a:latin typeface="+mj-lt"/>
                </a:rPr>
                <a:t>toán</a:t>
              </a:r>
              <a:r>
                <a:rPr lang="en-US" sz="4362" b="1" dirty="0">
                  <a:solidFill>
                    <a:srgbClr val="54604B"/>
                  </a:solidFill>
                  <a:latin typeface="+mj-lt"/>
                </a:rPr>
                <a:t> </a:t>
              </a:r>
              <a:r>
                <a:rPr lang="en-US" sz="4362" b="1" dirty="0" err="1">
                  <a:solidFill>
                    <a:srgbClr val="54604B"/>
                  </a:solidFill>
                  <a:latin typeface="+mj-lt"/>
                </a:rPr>
                <a:t>Decition</a:t>
              </a:r>
              <a:r>
                <a:rPr lang="en-US" sz="4362" b="1" dirty="0">
                  <a:solidFill>
                    <a:srgbClr val="54604B"/>
                  </a:solidFill>
                  <a:latin typeface="+mj-lt"/>
                </a:rPr>
                <a:t> Tree</a:t>
              </a:r>
            </a:p>
          </p:txBody>
        </p:sp>
        <p:sp>
          <p:nvSpPr>
            <p:cNvPr id="17" name="TextBox 17"/>
            <p:cNvSpPr txBox="1"/>
            <p:nvPr/>
          </p:nvSpPr>
          <p:spPr>
            <a:xfrm>
              <a:off x="0" y="842156"/>
              <a:ext cx="12752103" cy="2530073"/>
            </a:xfrm>
            <a:prstGeom prst="rect">
              <a:avLst/>
            </a:prstGeom>
          </p:spPr>
          <p:txBody>
            <a:bodyPr lIns="0" tIns="0" rIns="0" bIns="0" rtlCol="0" anchor="t">
              <a:spAutoFit/>
            </a:bodyPr>
            <a:lstStyle/>
            <a:p>
              <a:pPr marL="772506" lvl="1" indent="-386253" algn="l">
                <a:lnSpc>
                  <a:spcPts val="5009"/>
                </a:lnSpc>
                <a:buFont typeface="Arial"/>
                <a:buChar char="•"/>
              </a:pPr>
              <a:r>
                <a:rPr lang="en-US" sz="3578">
                  <a:solidFill>
                    <a:srgbClr val="000000"/>
                  </a:solidFill>
                  <a:latin typeface="Futura"/>
                </a:rPr>
                <a:t>Dự đoán và đưa ra phân cấp có bị bệnh và không bị sẽ phụ thuộc theo nhóm các đối tượng nào với từng Level</a:t>
              </a:r>
            </a:p>
          </p:txBody>
        </p:sp>
      </p:grpSp>
      <p:sp>
        <p:nvSpPr>
          <p:cNvPr id="18" name="TextBox 18"/>
          <p:cNvSpPr txBox="1"/>
          <p:nvPr/>
        </p:nvSpPr>
        <p:spPr>
          <a:xfrm>
            <a:off x="1401240" y="6410286"/>
            <a:ext cx="9564077" cy="680642"/>
          </a:xfrm>
          <a:prstGeom prst="rect">
            <a:avLst/>
          </a:prstGeom>
        </p:spPr>
        <p:txBody>
          <a:bodyPr lIns="0" tIns="0" rIns="0" bIns="0" rtlCol="0" anchor="t">
            <a:spAutoFit/>
          </a:bodyPr>
          <a:lstStyle/>
          <a:p>
            <a:pPr algn="l">
              <a:lnSpc>
                <a:spcPts val="5009"/>
              </a:lnSpc>
            </a:pPr>
            <a:r>
              <a:rPr lang="en-US" sz="3578" dirty="0">
                <a:solidFill>
                  <a:srgbClr val="FFFFFF"/>
                </a:solidFill>
                <a:latin typeface="Futura"/>
              </a:rPr>
              <a:t>DATA MINING</a:t>
            </a:r>
          </a:p>
        </p:txBody>
      </p:sp>
      <p:grpSp>
        <p:nvGrpSpPr>
          <p:cNvPr id="19" name="Group 19"/>
          <p:cNvGrpSpPr/>
          <p:nvPr/>
        </p:nvGrpSpPr>
        <p:grpSpPr>
          <a:xfrm>
            <a:off x="7270942" y="3583420"/>
            <a:ext cx="9564077" cy="2664903"/>
            <a:chOff x="0" y="-180975"/>
            <a:chExt cx="12752103" cy="3553204"/>
          </a:xfrm>
        </p:grpSpPr>
        <p:sp>
          <p:nvSpPr>
            <p:cNvPr id="20" name="TextBox 20"/>
            <p:cNvSpPr txBox="1"/>
            <p:nvPr/>
          </p:nvSpPr>
          <p:spPr>
            <a:xfrm>
              <a:off x="0" y="-180975"/>
              <a:ext cx="10765558" cy="979157"/>
            </a:xfrm>
            <a:prstGeom prst="rect">
              <a:avLst/>
            </a:prstGeom>
          </p:spPr>
          <p:txBody>
            <a:bodyPr lIns="0" tIns="0" rIns="0" bIns="0" rtlCol="0" anchor="t">
              <a:spAutoFit/>
            </a:bodyPr>
            <a:lstStyle/>
            <a:p>
              <a:pPr marL="0" lvl="0" indent="0" algn="l">
                <a:lnSpc>
                  <a:spcPts val="6107"/>
                </a:lnSpc>
                <a:spcBef>
                  <a:spcPct val="0"/>
                </a:spcBef>
              </a:pPr>
              <a:r>
                <a:rPr lang="en-US" sz="4362" b="1" dirty="0" err="1">
                  <a:solidFill>
                    <a:srgbClr val="54604B"/>
                  </a:solidFill>
                  <a:latin typeface="+mj-lt"/>
                </a:rPr>
                <a:t>Sử</a:t>
              </a:r>
              <a:r>
                <a:rPr lang="en-US" sz="4362" b="1" dirty="0">
                  <a:solidFill>
                    <a:srgbClr val="54604B"/>
                  </a:solidFill>
                  <a:latin typeface="+mj-lt"/>
                </a:rPr>
                <a:t> </a:t>
              </a:r>
              <a:r>
                <a:rPr lang="en-US" sz="4362" b="1" dirty="0" err="1">
                  <a:solidFill>
                    <a:srgbClr val="54604B"/>
                  </a:solidFill>
                  <a:latin typeface="+mj-lt"/>
                </a:rPr>
                <a:t>dụng</a:t>
              </a:r>
              <a:r>
                <a:rPr lang="en-US" sz="4362" b="1" dirty="0">
                  <a:solidFill>
                    <a:srgbClr val="54604B"/>
                  </a:solidFill>
                  <a:latin typeface="+mj-lt"/>
                </a:rPr>
                <a:t> </a:t>
              </a:r>
              <a:r>
                <a:rPr lang="en-US" sz="4362" b="1" dirty="0" err="1">
                  <a:solidFill>
                    <a:srgbClr val="54604B"/>
                  </a:solidFill>
                  <a:latin typeface="+mj-lt"/>
                </a:rPr>
                <a:t>thuật</a:t>
              </a:r>
              <a:r>
                <a:rPr lang="en-US" sz="4362" b="1" dirty="0">
                  <a:solidFill>
                    <a:srgbClr val="54604B"/>
                  </a:solidFill>
                  <a:latin typeface="+mj-lt"/>
                </a:rPr>
                <a:t> </a:t>
              </a:r>
              <a:r>
                <a:rPr lang="en-US" sz="4362" b="1" dirty="0" err="1">
                  <a:solidFill>
                    <a:srgbClr val="54604B"/>
                  </a:solidFill>
                  <a:latin typeface="+mj-lt"/>
                </a:rPr>
                <a:t>toán</a:t>
              </a:r>
              <a:r>
                <a:rPr lang="en-US" sz="4362" b="1" dirty="0">
                  <a:solidFill>
                    <a:srgbClr val="54604B"/>
                  </a:solidFill>
                  <a:latin typeface="+mj-lt"/>
                </a:rPr>
                <a:t> Clustering</a:t>
              </a:r>
            </a:p>
          </p:txBody>
        </p:sp>
        <p:sp>
          <p:nvSpPr>
            <p:cNvPr id="21" name="TextBox 21"/>
            <p:cNvSpPr txBox="1"/>
            <p:nvPr/>
          </p:nvSpPr>
          <p:spPr>
            <a:xfrm>
              <a:off x="0" y="842156"/>
              <a:ext cx="12752103" cy="2530073"/>
            </a:xfrm>
            <a:prstGeom prst="rect">
              <a:avLst/>
            </a:prstGeom>
          </p:spPr>
          <p:txBody>
            <a:bodyPr lIns="0" tIns="0" rIns="0" bIns="0" rtlCol="0" anchor="t">
              <a:spAutoFit/>
            </a:bodyPr>
            <a:lstStyle/>
            <a:p>
              <a:pPr marL="772506" lvl="1" indent="-386253" algn="l">
                <a:lnSpc>
                  <a:spcPts val="5009"/>
                </a:lnSpc>
                <a:buFont typeface="Arial"/>
                <a:buChar char="•"/>
              </a:pPr>
              <a:r>
                <a:rPr lang="en-US" sz="3578">
                  <a:solidFill>
                    <a:srgbClr val="000000"/>
                  </a:solidFill>
                  <a:latin typeface="Futura"/>
                </a:rPr>
                <a:t>Phân nhóm, gom cụm các các nhân tố có thể ảnh hưởng nhiều đến khả năng mắc bệnh hoặc không</a:t>
              </a:r>
            </a:p>
          </p:txBody>
        </p:sp>
      </p:grpSp>
      <p:grpSp>
        <p:nvGrpSpPr>
          <p:cNvPr id="22" name="Group 22"/>
          <p:cNvGrpSpPr/>
          <p:nvPr/>
        </p:nvGrpSpPr>
        <p:grpSpPr>
          <a:xfrm>
            <a:off x="7097974" y="6955197"/>
            <a:ext cx="9564077" cy="2664903"/>
            <a:chOff x="0" y="-180975"/>
            <a:chExt cx="12752103" cy="3553204"/>
          </a:xfrm>
        </p:grpSpPr>
        <p:sp>
          <p:nvSpPr>
            <p:cNvPr id="23" name="TextBox 23"/>
            <p:cNvSpPr txBox="1"/>
            <p:nvPr/>
          </p:nvSpPr>
          <p:spPr>
            <a:xfrm>
              <a:off x="0" y="-180975"/>
              <a:ext cx="10765558" cy="979157"/>
            </a:xfrm>
            <a:prstGeom prst="rect">
              <a:avLst/>
            </a:prstGeom>
          </p:spPr>
          <p:txBody>
            <a:bodyPr lIns="0" tIns="0" rIns="0" bIns="0" rtlCol="0" anchor="t">
              <a:spAutoFit/>
            </a:bodyPr>
            <a:lstStyle/>
            <a:p>
              <a:pPr>
                <a:lnSpc>
                  <a:spcPts val="6107"/>
                </a:lnSpc>
                <a:spcBef>
                  <a:spcPct val="0"/>
                </a:spcBef>
              </a:pPr>
              <a:r>
                <a:rPr lang="en-US" sz="4362" b="1" dirty="0" err="1">
                  <a:solidFill>
                    <a:srgbClr val="54604B"/>
                  </a:solidFill>
                  <a:latin typeface="+mj-lt"/>
                </a:rPr>
                <a:t>Sử</a:t>
              </a:r>
              <a:r>
                <a:rPr lang="en-US" sz="4362" b="1" dirty="0">
                  <a:solidFill>
                    <a:srgbClr val="54604B"/>
                  </a:solidFill>
                  <a:latin typeface="+mj-lt"/>
                </a:rPr>
                <a:t> </a:t>
              </a:r>
              <a:r>
                <a:rPr lang="en-US" sz="4362" b="1" dirty="0" err="1">
                  <a:solidFill>
                    <a:srgbClr val="54604B"/>
                  </a:solidFill>
                  <a:latin typeface="+mj-lt"/>
                </a:rPr>
                <a:t>dụng</a:t>
              </a:r>
              <a:r>
                <a:rPr lang="en-US" sz="4362" b="1" dirty="0">
                  <a:solidFill>
                    <a:srgbClr val="54604B"/>
                  </a:solidFill>
                  <a:latin typeface="+mj-lt"/>
                </a:rPr>
                <a:t> </a:t>
              </a:r>
              <a:r>
                <a:rPr lang="en-US" sz="4362" b="1" dirty="0" err="1">
                  <a:solidFill>
                    <a:srgbClr val="54604B"/>
                  </a:solidFill>
                  <a:latin typeface="+mj-lt"/>
                </a:rPr>
                <a:t>thuật</a:t>
              </a:r>
              <a:r>
                <a:rPr lang="en-US" sz="4362" b="1" dirty="0">
                  <a:solidFill>
                    <a:srgbClr val="54604B"/>
                  </a:solidFill>
                  <a:latin typeface="+mj-lt"/>
                </a:rPr>
                <a:t> </a:t>
              </a:r>
              <a:r>
                <a:rPr lang="en-US" sz="4362" b="1" dirty="0" err="1">
                  <a:solidFill>
                    <a:srgbClr val="54604B"/>
                  </a:solidFill>
                  <a:latin typeface="+mj-lt"/>
                </a:rPr>
                <a:t>toán</a:t>
              </a:r>
              <a:r>
                <a:rPr lang="en-US" sz="4362" b="1" dirty="0">
                  <a:solidFill>
                    <a:srgbClr val="54604B"/>
                  </a:solidFill>
                  <a:latin typeface="+mj-lt"/>
                </a:rPr>
                <a:t> Naive Bayes</a:t>
              </a:r>
            </a:p>
          </p:txBody>
        </p:sp>
        <p:sp>
          <p:nvSpPr>
            <p:cNvPr id="24" name="TextBox 24"/>
            <p:cNvSpPr txBox="1"/>
            <p:nvPr/>
          </p:nvSpPr>
          <p:spPr>
            <a:xfrm>
              <a:off x="0" y="842156"/>
              <a:ext cx="12752103" cy="2530073"/>
            </a:xfrm>
            <a:prstGeom prst="rect">
              <a:avLst/>
            </a:prstGeom>
          </p:spPr>
          <p:txBody>
            <a:bodyPr lIns="0" tIns="0" rIns="0" bIns="0" rtlCol="0" anchor="t">
              <a:spAutoFit/>
            </a:bodyPr>
            <a:lstStyle/>
            <a:p>
              <a:pPr marL="772506" lvl="1" indent="-386253" algn="l">
                <a:lnSpc>
                  <a:spcPts val="5009"/>
                </a:lnSpc>
                <a:buFont typeface="Arial"/>
                <a:buChar char="•"/>
              </a:pPr>
              <a:r>
                <a:rPr lang="en-US" sz="3578">
                  <a:solidFill>
                    <a:srgbClr val="000000"/>
                  </a:solidFill>
                  <a:latin typeface="Futura"/>
                </a:rPr>
                <a:t>Phân loại đối tượng vào một trong các lớp cho trước dựa trên các đặc trưng (features) của đối tượng đó</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22047" y="846936"/>
            <a:ext cx="15109649" cy="8261660"/>
            <a:chOff x="76200" y="-38100"/>
            <a:chExt cx="1563165" cy="854708"/>
          </a:xfrm>
        </p:grpSpPr>
        <p:sp>
          <p:nvSpPr>
            <p:cNvPr id="3" name="Freeform 3"/>
            <p:cNvSpPr/>
            <p:nvPr/>
          </p:nvSpPr>
          <p:spPr>
            <a:xfrm>
              <a:off x="366989" y="3808"/>
              <a:ext cx="1272376"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dirty="0"/>
            </a:p>
          </p:txBody>
        </p:sp>
        <p:sp>
          <p:nvSpPr>
            <p:cNvPr id="4" name="TextBox 4"/>
            <p:cNvSpPr txBox="1"/>
            <p:nvPr/>
          </p:nvSpPr>
          <p:spPr>
            <a:xfrm>
              <a:off x="76200" y="-38100"/>
              <a:ext cx="660400" cy="774700"/>
            </a:xfrm>
            <a:prstGeom prst="rect">
              <a:avLst/>
            </a:prstGeom>
          </p:spPr>
          <p:txBody>
            <a:bodyPr lIns="50800" tIns="50800" rIns="50800" bIns="50800" rtlCol="0" anchor="ctr"/>
            <a:lstStyle/>
            <a:p>
              <a:pPr algn="ctr">
                <a:lnSpc>
                  <a:spcPts val="7841"/>
                </a:lnSpc>
              </a:pPr>
              <a:endParaRPr lang="en-US" sz="5601" dirty="0">
                <a:solidFill>
                  <a:srgbClr val="FFFFFF"/>
                </a:solidFill>
                <a:latin typeface="Kollektif Bold Italics"/>
              </a:endParaRPr>
            </a:p>
          </p:txBody>
        </p:sp>
      </p:grpSp>
      <p:grpSp>
        <p:nvGrpSpPr>
          <p:cNvPr id="5" name="Group 5"/>
          <p:cNvGrpSpPr/>
          <p:nvPr/>
        </p:nvGrpSpPr>
        <p:grpSpPr>
          <a:xfrm>
            <a:off x="-458676" y="419641"/>
            <a:ext cx="2812387" cy="281238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80664" y="681499"/>
            <a:ext cx="2256363" cy="225636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2">
              <a:alphaModFix amt="36000"/>
              <a:extLst>
                <a:ext uri="{96DAC541-7B7A-43D3-8B79-37D633B846F1}">
                  <asvg:svgBlip xmlns:asvg="http://schemas.microsoft.com/office/drawing/2016/SVG/main" r:embed="rId3"/>
                </a:ext>
              </a:extLst>
            </a:blip>
            <a:stretch>
              <a:fillRect/>
            </a:stretch>
          </a:blipFill>
        </p:spPr>
        <p:txBody>
          <a:bodyPr/>
          <a:lstStyle/>
          <a:p>
            <a:endParaRPr lang="en-GB"/>
          </a:p>
        </p:txBody>
      </p:sp>
      <p:sp>
        <p:nvSpPr>
          <p:cNvPr id="13" name="Freeform 13"/>
          <p:cNvSpPr/>
          <p:nvPr/>
        </p:nvSpPr>
        <p:spPr>
          <a:xfrm>
            <a:off x="11564845" y="-4498837"/>
            <a:ext cx="7436699" cy="7436699"/>
          </a:xfrm>
          <a:custGeom>
            <a:avLst/>
            <a:gdLst/>
            <a:ahLst/>
            <a:cxnLst/>
            <a:rect l="l" t="t" r="r" b="b"/>
            <a:pathLst>
              <a:path w="7436699" h="7436699">
                <a:moveTo>
                  <a:pt x="0" y="0"/>
                </a:moveTo>
                <a:lnTo>
                  <a:pt x="7436699" y="0"/>
                </a:lnTo>
                <a:lnTo>
                  <a:pt x="7436699" y="7436699"/>
                </a:lnTo>
                <a:lnTo>
                  <a:pt x="0" y="7436699"/>
                </a:lnTo>
                <a:lnTo>
                  <a:pt x="0" y="0"/>
                </a:lnTo>
                <a:close/>
              </a:path>
            </a:pathLst>
          </a:custGeom>
          <a:blipFill>
            <a:blip r:embed="rId2">
              <a:alphaModFix amt="21999"/>
              <a:extLst>
                <a:ext uri="{96DAC541-7B7A-43D3-8B79-37D633B846F1}">
                  <asvg:svgBlip xmlns:asvg="http://schemas.microsoft.com/office/drawing/2016/SVG/main" r:embed="rId3"/>
                </a:ext>
              </a:extLst>
            </a:blip>
            <a:stretch>
              <a:fillRect/>
            </a:stretch>
          </a:blipFill>
        </p:spPr>
        <p:txBody>
          <a:bodyPr/>
          <a:lstStyle/>
          <a:p>
            <a:endParaRPr lang="en-GB"/>
          </a:p>
        </p:txBody>
      </p:sp>
      <p:sp>
        <p:nvSpPr>
          <p:cNvPr id="14" name="Freeform 14"/>
          <p:cNvSpPr/>
          <p:nvPr/>
        </p:nvSpPr>
        <p:spPr>
          <a:xfrm>
            <a:off x="554405" y="8505895"/>
            <a:ext cx="635172" cy="1347845"/>
          </a:xfrm>
          <a:custGeom>
            <a:avLst/>
            <a:gdLst/>
            <a:ahLst/>
            <a:cxnLst/>
            <a:rect l="l" t="t" r="r" b="b"/>
            <a:pathLst>
              <a:path w="635172" h="1347845">
                <a:moveTo>
                  <a:pt x="0" y="0"/>
                </a:moveTo>
                <a:lnTo>
                  <a:pt x="635172" y="0"/>
                </a:lnTo>
                <a:lnTo>
                  <a:pt x="635172" y="1347845"/>
                </a:lnTo>
                <a:lnTo>
                  <a:pt x="0" y="1347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8" name="TextBox 18"/>
          <p:cNvSpPr txBox="1"/>
          <p:nvPr/>
        </p:nvSpPr>
        <p:spPr>
          <a:xfrm>
            <a:off x="5715000" y="3518314"/>
            <a:ext cx="7436700" cy="3323987"/>
          </a:xfrm>
          <a:prstGeom prst="rect">
            <a:avLst/>
          </a:prstGeom>
        </p:spPr>
        <p:txBody>
          <a:bodyPr wrap="square" lIns="0" tIns="0" rIns="0" bIns="0" rtlCol="0" anchor="t">
            <a:spAutoFit/>
          </a:bodyPr>
          <a:lstStyle/>
          <a:p>
            <a:pPr algn="l"/>
            <a:r>
              <a:rPr lang="vi-VN" sz="7200" b="1" dirty="0">
                <a:solidFill>
                  <a:srgbClr val="FFFFFF"/>
                </a:solidFill>
                <a:latin typeface="Futura"/>
              </a:rPr>
              <a:t>CẢM ƠN CÔ </a:t>
            </a:r>
          </a:p>
          <a:p>
            <a:pPr algn="l"/>
            <a:r>
              <a:rPr lang="vi-VN" sz="7200" b="1" dirty="0">
                <a:solidFill>
                  <a:srgbClr val="FFFFFF"/>
                </a:solidFill>
                <a:latin typeface="Futura"/>
              </a:rPr>
              <a:t>VÀ CÁC BẠN </a:t>
            </a:r>
          </a:p>
          <a:p>
            <a:pPr algn="l"/>
            <a:r>
              <a:rPr lang="vi-VN" sz="7200" b="1" dirty="0">
                <a:solidFill>
                  <a:srgbClr val="FFFFFF"/>
                </a:solidFill>
                <a:latin typeface="Futura"/>
              </a:rPr>
              <a:t>ĐÃ LẮNG NGHE</a:t>
            </a:r>
            <a:endParaRPr lang="en-US" sz="7200" b="1" dirty="0">
              <a:solidFill>
                <a:srgbClr val="FFFFFF"/>
              </a:solidFill>
              <a:latin typeface="Futura"/>
            </a:endParaRPr>
          </a:p>
        </p:txBody>
      </p:sp>
    </p:spTree>
    <p:extLst>
      <p:ext uri="{BB962C8B-B14F-4D97-AF65-F5344CB8AC3E}">
        <p14:creationId xmlns:p14="http://schemas.microsoft.com/office/powerpoint/2010/main" val="251419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327418" y="-514350"/>
            <a:ext cx="3151619" cy="11243186"/>
            <a:chOff x="0" y="0"/>
            <a:chExt cx="830056" cy="2961168"/>
          </a:xfrm>
        </p:grpSpPr>
        <p:sp>
          <p:nvSpPr>
            <p:cNvPr id="3" name="Freeform 3"/>
            <p:cNvSpPr/>
            <p:nvPr/>
          </p:nvSpPr>
          <p:spPr>
            <a:xfrm>
              <a:off x="0" y="0"/>
              <a:ext cx="830056" cy="2961168"/>
            </a:xfrm>
            <a:custGeom>
              <a:avLst/>
              <a:gdLst/>
              <a:ahLst/>
              <a:cxnLst/>
              <a:rect l="l" t="t" r="r" b="b"/>
              <a:pathLst>
                <a:path w="830056" h="2961168">
                  <a:moveTo>
                    <a:pt x="0" y="0"/>
                  </a:moveTo>
                  <a:lnTo>
                    <a:pt x="830056" y="0"/>
                  </a:lnTo>
                  <a:lnTo>
                    <a:pt x="830056" y="2961168"/>
                  </a:lnTo>
                  <a:lnTo>
                    <a:pt x="0" y="2961168"/>
                  </a:lnTo>
                  <a:close/>
                </a:path>
              </a:pathLst>
            </a:custGeom>
            <a:solidFill>
              <a:srgbClr val="5F6F52"/>
            </a:solidFill>
          </p:spPr>
          <p:txBody>
            <a:bodyPr/>
            <a:lstStyle/>
            <a:p>
              <a:endParaRPr lang="en-GB"/>
            </a:p>
          </p:txBody>
        </p:sp>
        <p:sp>
          <p:nvSpPr>
            <p:cNvPr id="4" name="TextBox 4"/>
            <p:cNvSpPr txBox="1"/>
            <p:nvPr/>
          </p:nvSpPr>
          <p:spPr>
            <a:xfrm>
              <a:off x="0" y="-38100"/>
              <a:ext cx="830056" cy="2999268"/>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3423898" y="-2958386"/>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2">
              <a:alphaModFix amt="36000"/>
              <a:extLst>
                <a:ext uri="{96DAC541-7B7A-43D3-8B79-37D633B846F1}">
                  <asvg:svgBlip xmlns:asvg="http://schemas.microsoft.com/office/drawing/2016/SVG/main" r:embed="rId3"/>
                </a:ext>
              </a:extLst>
            </a:blip>
            <a:stretch>
              <a:fillRect/>
            </a:stretch>
          </a:blipFill>
        </p:spPr>
        <p:txBody>
          <a:bodyPr/>
          <a:lstStyle/>
          <a:p>
            <a:endParaRPr lang="en-GB"/>
          </a:p>
        </p:txBody>
      </p:sp>
      <p:sp>
        <p:nvSpPr>
          <p:cNvPr id="6" name="Freeform 6"/>
          <p:cNvSpPr/>
          <p:nvPr/>
        </p:nvSpPr>
        <p:spPr>
          <a:xfrm>
            <a:off x="14137695" y="7889656"/>
            <a:ext cx="6524742" cy="6524742"/>
          </a:xfrm>
          <a:custGeom>
            <a:avLst/>
            <a:gdLst/>
            <a:ahLst/>
            <a:cxnLst/>
            <a:rect l="l" t="t" r="r" b="b"/>
            <a:pathLst>
              <a:path w="6524742" h="6524742">
                <a:moveTo>
                  <a:pt x="0" y="0"/>
                </a:moveTo>
                <a:lnTo>
                  <a:pt x="6524743" y="0"/>
                </a:lnTo>
                <a:lnTo>
                  <a:pt x="6524743" y="6524743"/>
                </a:lnTo>
                <a:lnTo>
                  <a:pt x="0" y="6524743"/>
                </a:lnTo>
                <a:lnTo>
                  <a:pt x="0" y="0"/>
                </a:lnTo>
                <a:close/>
              </a:path>
            </a:pathLst>
          </a:custGeom>
          <a:blipFill>
            <a:blip r:embed="rId2">
              <a:alphaModFix amt="36000"/>
              <a:extLst>
                <a:ext uri="{96DAC541-7B7A-43D3-8B79-37D633B846F1}">
                  <asvg:svgBlip xmlns:asvg="http://schemas.microsoft.com/office/drawing/2016/SVG/main" r:embed="rId3"/>
                </a:ext>
              </a:extLst>
            </a:blip>
            <a:stretch>
              <a:fillRect/>
            </a:stretch>
          </a:blipFill>
        </p:spPr>
        <p:txBody>
          <a:bodyPr/>
          <a:lstStyle/>
          <a:p>
            <a:endParaRPr lang="en-GB"/>
          </a:p>
        </p:txBody>
      </p:sp>
      <p:grpSp>
        <p:nvGrpSpPr>
          <p:cNvPr id="7" name="Group 7"/>
          <p:cNvGrpSpPr/>
          <p:nvPr/>
        </p:nvGrpSpPr>
        <p:grpSpPr>
          <a:xfrm>
            <a:off x="9236263" y="2018549"/>
            <a:ext cx="8163804" cy="1775725"/>
            <a:chOff x="0" y="0"/>
            <a:chExt cx="2150138" cy="467681"/>
          </a:xfrm>
        </p:grpSpPr>
        <p:sp>
          <p:nvSpPr>
            <p:cNvPr id="8" name="Freeform 8"/>
            <p:cNvSpPr/>
            <p:nvPr/>
          </p:nvSpPr>
          <p:spPr>
            <a:xfrm>
              <a:off x="0" y="0"/>
              <a:ext cx="2150138" cy="467681"/>
            </a:xfrm>
            <a:custGeom>
              <a:avLst/>
              <a:gdLst/>
              <a:ahLst/>
              <a:cxnLst/>
              <a:rect l="l" t="t" r="r" b="b"/>
              <a:pathLst>
                <a:path w="2150138" h="467681">
                  <a:moveTo>
                    <a:pt x="94832" y="0"/>
                  </a:moveTo>
                  <a:lnTo>
                    <a:pt x="2055306" y="0"/>
                  </a:lnTo>
                  <a:cubicBezTo>
                    <a:pt x="2080457" y="0"/>
                    <a:pt x="2104578" y="9991"/>
                    <a:pt x="2122362" y="27776"/>
                  </a:cubicBezTo>
                  <a:cubicBezTo>
                    <a:pt x="2140146" y="45560"/>
                    <a:pt x="2150138" y="69681"/>
                    <a:pt x="2150138" y="94832"/>
                  </a:cubicBezTo>
                  <a:lnTo>
                    <a:pt x="2150138" y="372848"/>
                  </a:lnTo>
                  <a:cubicBezTo>
                    <a:pt x="2150138" y="425223"/>
                    <a:pt x="2107680" y="467681"/>
                    <a:pt x="2055306" y="467681"/>
                  </a:cubicBezTo>
                  <a:lnTo>
                    <a:pt x="94832" y="467681"/>
                  </a:lnTo>
                  <a:cubicBezTo>
                    <a:pt x="69681" y="467681"/>
                    <a:pt x="45560" y="457689"/>
                    <a:pt x="27776" y="439905"/>
                  </a:cubicBezTo>
                  <a:cubicBezTo>
                    <a:pt x="9991" y="422120"/>
                    <a:pt x="0" y="397999"/>
                    <a:pt x="0" y="372848"/>
                  </a:cubicBezTo>
                  <a:lnTo>
                    <a:pt x="0" y="94832"/>
                  </a:lnTo>
                  <a:cubicBezTo>
                    <a:pt x="0" y="69681"/>
                    <a:pt x="9991" y="45560"/>
                    <a:pt x="27776" y="27776"/>
                  </a:cubicBezTo>
                  <a:cubicBezTo>
                    <a:pt x="45560" y="9991"/>
                    <a:pt x="69681" y="0"/>
                    <a:pt x="94832" y="0"/>
                  </a:cubicBezTo>
                  <a:close/>
                </a:path>
              </a:pathLst>
            </a:custGeom>
            <a:solidFill>
              <a:srgbClr val="B99470"/>
            </a:solidFill>
          </p:spPr>
          <p:txBody>
            <a:bodyPr/>
            <a:lstStyle/>
            <a:p>
              <a:endParaRPr lang="en-GB"/>
            </a:p>
          </p:txBody>
        </p:sp>
        <p:sp>
          <p:nvSpPr>
            <p:cNvPr id="9" name="TextBox 9"/>
            <p:cNvSpPr txBox="1"/>
            <p:nvPr/>
          </p:nvSpPr>
          <p:spPr>
            <a:xfrm>
              <a:off x="0" y="-38100"/>
              <a:ext cx="2150138" cy="505781"/>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9296984" y="5999631"/>
            <a:ext cx="8163804" cy="1775725"/>
            <a:chOff x="0" y="0"/>
            <a:chExt cx="2150138" cy="467681"/>
          </a:xfrm>
        </p:grpSpPr>
        <p:sp>
          <p:nvSpPr>
            <p:cNvPr id="11" name="Freeform 11"/>
            <p:cNvSpPr/>
            <p:nvPr/>
          </p:nvSpPr>
          <p:spPr>
            <a:xfrm>
              <a:off x="0" y="0"/>
              <a:ext cx="2150138" cy="467681"/>
            </a:xfrm>
            <a:custGeom>
              <a:avLst/>
              <a:gdLst/>
              <a:ahLst/>
              <a:cxnLst/>
              <a:rect l="l" t="t" r="r" b="b"/>
              <a:pathLst>
                <a:path w="2150138" h="467681">
                  <a:moveTo>
                    <a:pt x="94832" y="0"/>
                  </a:moveTo>
                  <a:lnTo>
                    <a:pt x="2055306" y="0"/>
                  </a:lnTo>
                  <a:cubicBezTo>
                    <a:pt x="2080457" y="0"/>
                    <a:pt x="2104578" y="9991"/>
                    <a:pt x="2122362" y="27776"/>
                  </a:cubicBezTo>
                  <a:cubicBezTo>
                    <a:pt x="2140146" y="45560"/>
                    <a:pt x="2150138" y="69681"/>
                    <a:pt x="2150138" y="94832"/>
                  </a:cubicBezTo>
                  <a:lnTo>
                    <a:pt x="2150138" y="372848"/>
                  </a:lnTo>
                  <a:cubicBezTo>
                    <a:pt x="2150138" y="425223"/>
                    <a:pt x="2107680" y="467681"/>
                    <a:pt x="2055306" y="467681"/>
                  </a:cubicBezTo>
                  <a:lnTo>
                    <a:pt x="94832" y="467681"/>
                  </a:lnTo>
                  <a:cubicBezTo>
                    <a:pt x="69681" y="467681"/>
                    <a:pt x="45560" y="457689"/>
                    <a:pt x="27776" y="439905"/>
                  </a:cubicBezTo>
                  <a:cubicBezTo>
                    <a:pt x="9991" y="422120"/>
                    <a:pt x="0" y="397999"/>
                    <a:pt x="0" y="372848"/>
                  </a:cubicBezTo>
                  <a:lnTo>
                    <a:pt x="0" y="94832"/>
                  </a:lnTo>
                  <a:cubicBezTo>
                    <a:pt x="0" y="69681"/>
                    <a:pt x="9991" y="45560"/>
                    <a:pt x="27776" y="27776"/>
                  </a:cubicBezTo>
                  <a:cubicBezTo>
                    <a:pt x="45560" y="9991"/>
                    <a:pt x="69681" y="0"/>
                    <a:pt x="94832" y="0"/>
                  </a:cubicBezTo>
                  <a:close/>
                </a:path>
              </a:pathLst>
            </a:custGeom>
            <a:solidFill>
              <a:srgbClr val="A9B388"/>
            </a:solidFill>
          </p:spPr>
          <p:txBody>
            <a:bodyPr/>
            <a:lstStyle/>
            <a:p>
              <a:endParaRPr lang="en-GB"/>
            </a:p>
          </p:txBody>
        </p:sp>
        <p:sp>
          <p:nvSpPr>
            <p:cNvPr id="12" name="TextBox 12"/>
            <p:cNvSpPr txBox="1"/>
            <p:nvPr/>
          </p:nvSpPr>
          <p:spPr>
            <a:xfrm>
              <a:off x="0" y="-38100"/>
              <a:ext cx="2150138" cy="505781"/>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2173722" y="1091784"/>
            <a:ext cx="4525664" cy="8030917"/>
            <a:chOff x="0" y="0"/>
            <a:chExt cx="701144" cy="1244199"/>
          </a:xfrm>
        </p:grpSpPr>
        <p:sp>
          <p:nvSpPr>
            <p:cNvPr id="14" name="Freeform 14"/>
            <p:cNvSpPr/>
            <p:nvPr/>
          </p:nvSpPr>
          <p:spPr>
            <a:xfrm>
              <a:off x="0" y="0"/>
              <a:ext cx="701144" cy="1244199"/>
            </a:xfrm>
            <a:custGeom>
              <a:avLst/>
              <a:gdLst/>
              <a:ahLst/>
              <a:cxnLst/>
              <a:rect l="l" t="t" r="r" b="b"/>
              <a:pathLst>
                <a:path w="701144" h="1244199">
                  <a:moveTo>
                    <a:pt x="0" y="0"/>
                  </a:moveTo>
                  <a:lnTo>
                    <a:pt x="701144" y="0"/>
                  </a:lnTo>
                  <a:lnTo>
                    <a:pt x="701144" y="1244199"/>
                  </a:lnTo>
                  <a:lnTo>
                    <a:pt x="0" y="1244199"/>
                  </a:lnTo>
                  <a:close/>
                </a:path>
              </a:pathLst>
            </a:custGeom>
            <a:blipFill>
              <a:blip r:embed="rId4"/>
              <a:stretch>
                <a:fillRect l="-39611" r="-237948"/>
              </a:stretch>
            </a:blipFill>
          </p:spPr>
          <p:txBody>
            <a:bodyPr/>
            <a:lstStyle/>
            <a:p>
              <a:endParaRPr lang="en-GB"/>
            </a:p>
          </p:txBody>
        </p:sp>
      </p:grpSp>
      <p:grpSp>
        <p:nvGrpSpPr>
          <p:cNvPr id="15" name="Group 15"/>
          <p:cNvGrpSpPr/>
          <p:nvPr/>
        </p:nvGrpSpPr>
        <p:grpSpPr>
          <a:xfrm>
            <a:off x="5688336" y="8309960"/>
            <a:ext cx="1505945" cy="1505945"/>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9B388"/>
            </a:solidFill>
          </p:spPr>
          <p:txBody>
            <a:bodyPr/>
            <a:lstStyle/>
            <a:p>
              <a:endParaRPr lang="en-GB"/>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8" name="Freeform 18"/>
          <p:cNvSpPr/>
          <p:nvPr/>
        </p:nvSpPr>
        <p:spPr>
          <a:xfrm>
            <a:off x="17614077" y="1786698"/>
            <a:ext cx="1347845" cy="1347845"/>
          </a:xfrm>
          <a:custGeom>
            <a:avLst/>
            <a:gdLst/>
            <a:ahLst/>
            <a:cxnLst/>
            <a:rect l="l" t="t" r="r" b="b"/>
            <a:pathLst>
              <a:path w="1347845" h="1347845">
                <a:moveTo>
                  <a:pt x="0" y="0"/>
                </a:moveTo>
                <a:lnTo>
                  <a:pt x="1347846" y="0"/>
                </a:lnTo>
                <a:lnTo>
                  <a:pt x="1347846" y="1347845"/>
                </a:lnTo>
                <a:lnTo>
                  <a:pt x="0" y="13478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9" name="Freeform 19"/>
          <p:cNvSpPr/>
          <p:nvPr/>
        </p:nvSpPr>
        <p:spPr>
          <a:xfrm>
            <a:off x="17614077" y="3244308"/>
            <a:ext cx="1347845" cy="1347845"/>
          </a:xfrm>
          <a:custGeom>
            <a:avLst/>
            <a:gdLst/>
            <a:ahLst/>
            <a:cxnLst/>
            <a:rect l="l" t="t" r="r" b="b"/>
            <a:pathLst>
              <a:path w="1347845" h="1347845">
                <a:moveTo>
                  <a:pt x="0" y="0"/>
                </a:moveTo>
                <a:lnTo>
                  <a:pt x="1347846" y="0"/>
                </a:lnTo>
                <a:lnTo>
                  <a:pt x="1347846" y="1347845"/>
                </a:lnTo>
                <a:lnTo>
                  <a:pt x="0" y="13478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20" name="Freeform 20"/>
          <p:cNvSpPr/>
          <p:nvPr/>
        </p:nvSpPr>
        <p:spPr>
          <a:xfrm>
            <a:off x="6983672" y="4560479"/>
            <a:ext cx="635172" cy="1347845"/>
          </a:xfrm>
          <a:custGeom>
            <a:avLst/>
            <a:gdLst/>
            <a:ahLst/>
            <a:cxnLst/>
            <a:rect l="l" t="t" r="r" b="b"/>
            <a:pathLst>
              <a:path w="635172" h="1347845">
                <a:moveTo>
                  <a:pt x="0" y="0"/>
                </a:moveTo>
                <a:lnTo>
                  <a:pt x="635172" y="0"/>
                </a:lnTo>
                <a:lnTo>
                  <a:pt x="635172" y="1347845"/>
                </a:lnTo>
                <a:lnTo>
                  <a:pt x="0" y="134784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a:p>
        </p:txBody>
      </p:sp>
      <p:sp>
        <p:nvSpPr>
          <p:cNvPr id="21" name="TextBox 21"/>
          <p:cNvSpPr txBox="1"/>
          <p:nvPr/>
        </p:nvSpPr>
        <p:spPr>
          <a:xfrm rot="-5400000">
            <a:off x="-3619924" y="4505296"/>
            <a:ext cx="9344809" cy="1276406"/>
          </a:xfrm>
          <a:prstGeom prst="rect">
            <a:avLst/>
          </a:prstGeom>
        </p:spPr>
        <p:txBody>
          <a:bodyPr lIns="0" tIns="0" rIns="0" bIns="0" rtlCol="0" anchor="t">
            <a:spAutoFit/>
          </a:bodyPr>
          <a:lstStyle/>
          <a:p>
            <a:pPr marL="0" lvl="0" indent="0" algn="ctr">
              <a:lnSpc>
                <a:spcPts val="10493"/>
              </a:lnSpc>
              <a:spcBef>
                <a:spcPct val="0"/>
              </a:spcBef>
            </a:pPr>
            <a:r>
              <a:rPr lang="en-US" sz="7495" spc="974">
                <a:solidFill>
                  <a:srgbClr val="FEFAE0"/>
                </a:solidFill>
                <a:latin typeface="Kollektif Bold"/>
              </a:rPr>
              <a:t>TEAM MEMBERS</a:t>
            </a:r>
          </a:p>
        </p:txBody>
      </p:sp>
      <p:sp>
        <p:nvSpPr>
          <p:cNvPr id="22" name="TextBox 22"/>
          <p:cNvSpPr txBox="1"/>
          <p:nvPr/>
        </p:nvSpPr>
        <p:spPr>
          <a:xfrm>
            <a:off x="11146682" y="2233094"/>
            <a:ext cx="6253385" cy="689365"/>
          </a:xfrm>
          <a:prstGeom prst="rect">
            <a:avLst/>
          </a:prstGeom>
        </p:spPr>
        <p:txBody>
          <a:bodyPr lIns="0" tIns="0" rIns="0" bIns="0" rtlCol="0" anchor="t">
            <a:spAutoFit/>
          </a:bodyPr>
          <a:lstStyle/>
          <a:p>
            <a:pPr marL="0" lvl="0" indent="0" algn="l">
              <a:lnSpc>
                <a:spcPts val="5694"/>
              </a:lnSpc>
              <a:spcBef>
                <a:spcPct val="0"/>
              </a:spcBef>
            </a:pPr>
            <a:r>
              <a:rPr lang="en-US" sz="4067">
                <a:solidFill>
                  <a:srgbClr val="000000"/>
                </a:solidFill>
                <a:latin typeface="Kollektif"/>
              </a:rPr>
              <a:t>Nguyễn Văn Quốc Thanh</a:t>
            </a:r>
          </a:p>
        </p:txBody>
      </p:sp>
      <p:sp>
        <p:nvSpPr>
          <p:cNvPr id="23" name="TextBox 23"/>
          <p:cNvSpPr txBox="1"/>
          <p:nvPr/>
        </p:nvSpPr>
        <p:spPr>
          <a:xfrm>
            <a:off x="11452240" y="2853071"/>
            <a:ext cx="5249467" cy="699753"/>
          </a:xfrm>
          <a:prstGeom prst="rect">
            <a:avLst/>
          </a:prstGeom>
        </p:spPr>
        <p:txBody>
          <a:bodyPr lIns="0" tIns="0" rIns="0" bIns="0" rtlCol="0" anchor="t">
            <a:spAutoFit/>
          </a:bodyPr>
          <a:lstStyle/>
          <a:p>
            <a:pPr marL="0" lvl="0" indent="0" algn="l">
              <a:lnSpc>
                <a:spcPts val="5274"/>
              </a:lnSpc>
              <a:spcBef>
                <a:spcPct val="0"/>
              </a:spcBef>
            </a:pPr>
            <a:r>
              <a:rPr lang="en-US" sz="3767" spc="346">
                <a:solidFill>
                  <a:srgbClr val="000000"/>
                </a:solidFill>
                <a:latin typeface="Futura"/>
              </a:rPr>
              <a:t>21521447</a:t>
            </a:r>
          </a:p>
        </p:txBody>
      </p:sp>
      <p:sp>
        <p:nvSpPr>
          <p:cNvPr id="24" name="TextBox 24"/>
          <p:cNvSpPr txBox="1"/>
          <p:nvPr/>
        </p:nvSpPr>
        <p:spPr>
          <a:xfrm>
            <a:off x="11512962" y="6848219"/>
            <a:ext cx="5249467" cy="699753"/>
          </a:xfrm>
          <a:prstGeom prst="rect">
            <a:avLst/>
          </a:prstGeom>
        </p:spPr>
        <p:txBody>
          <a:bodyPr lIns="0" tIns="0" rIns="0" bIns="0" rtlCol="0" anchor="t">
            <a:spAutoFit/>
          </a:bodyPr>
          <a:lstStyle/>
          <a:p>
            <a:pPr marL="0" lvl="0" indent="0" algn="l">
              <a:lnSpc>
                <a:spcPts val="5274"/>
              </a:lnSpc>
              <a:spcBef>
                <a:spcPct val="0"/>
              </a:spcBef>
            </a:pPr>
            <a:r>
              <a:rPr lang="en-US" sz="3767" spc="346">
                <a:solidFill>
                  <a:srgbClr val="000000"/>
                </a:solidFill>
                <a:latin typeface="Futura"/>
              </a:rPr>
              <a:t>21522049</a:t>
            </a:r>
          </a:p>
        </p:txBody>
      </p:sp>
      <p:sp>
        <p:nvSpPr>
          <p:cNvPr id="25" name="TextBox 25"/>
          <p:cNvSpPr txBox="1"/>
          <p:nvPr/>
        </p:nvSpPr>
        <p:spPr>
          <a:xfrm>
            <a:off x="11512962" y="6148600"/>
            <a:ext cx="5249467" cy="689365"/>
          </a:xfrm>
          <a:prstGeom prst="rect">
            <a:avLst/>
          </a:prstGeom>
        </p:spPr>
        <p:txBody>
          <a:bodyPr lIns="0" tIns="0" rIns="0" bIns="0" rtlCol="0" anchor="t">
            <a:spAutoFit/>
          </a:bodyPr>
          <a:lstStyle/>
          <a:p>
            <a:pPr marL="0" lvl="0" indent="0" algn="l">
              <a:lnSpc>
                <a:spcPts val="5694"/>
              </a:lnSpc>
              <a:spcBef>
                <a:spcPct val="0"/>
              </a:spcBef>
            </a:pPr>
            <a:r>
              <a:rPr lang="en-US" sz="4067">
                <a:solidFill>
                  <a:srgbClr val="000000"/>
                </a:solidFill>
                <a:latin typeface="Kollektif"/>
              </a:rPr>
              <a:t>Nguyễn Thị Bích Hảo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735635" y="2292929"/>
            <a:ext cx="17189110" cy="8455699"/>
            <a:chOff x="0" y="0"/>
            <a:chExt cx="2663043" cy="1310009"/>
          </a:xfrm>
        </p:grpSpPr>
        <p:sp>
          <p:nvSpPr>
            <p:cNvPr id="3" name="Freeform 3"/>
            <p:cNvSpPr/>
            <p:nvPr/>
          </p:nvSpPr>
          <p:spPr>
            <a:xfrm>
              <a:off x="0" y="0"/>
              <a:ext cx="2663043" cy="1310009"/>
            </a:xfrm>
            <a:custGeom>
              <a:avLst/>
              <a:gdLst/>
              <a:ahLst/>
              <a:cxnLst/>
              <a:rect l="l" t="t" r="r" b="b"/>
              <a:pathLst>
                <a:path w="2663043" h="1310009">
                  <a:moveTo>
                    <a:pt x="0" y="0"/>
                  </a:moveTo>
                  <a:lnTo>
                    <a:pt x="2663043" y="0"/>
                  </a:lnTo>
                  <a:lnTo>
                    <a:pt x="2663043" y="1310009"/>
                  </a:lnTo>
                  <a:lnTo>
                    <a:pt x="0" y="1310009"/>
                  </a:lnTo>
                  <a:close/>
                </a:path>
              </a:pathLst>
            </a:custGeom>
            <a:blipFill>
              <a:blip r:embed="rId2"/>
              <a:stretch>
                <a:fillRect t="-53102" r="-40165" b="-7173"/>
              </a:stretch>
            </a:blipFill>
          </p:spPr>
          <p:txBody>
            <a:bodyPr/>
            <a:lstStyle/>
            <a:p>
              <a:endParaRPr lang="en-GB"/>
            </a:p>
          </p:txBody>
        </p:sp>
      </p:grpSp>
      <p:sp>
        <p:nvSpPr>
          <p:cNvPr id="4" name="Freeform 4"/>
          <p:cNvSpPr/>
          <p:nvPr/>
        </p:nvSpPr>
        <p:spPr>
          <a:xfrm>
            <a:off x="13242282" y="5895371"/>
            <a:ext cx="10701563" cy="10701563"/>
          </a:xfrm>
          <a:custGeom>
            <a:avLst/>
            <a:gdLst/>
            <a:ahLst/>
            <a:cxnLst/>
            <a:rect l="l" t="t" r="r" b="b"/>
            <a:pathLst>
              <a:path w="10701563" h="10701563">
                <a:moveTo>
                  <a:pt x="0" y="0"/>
                </a:moveTo>
                <a:lnTo>
                  <a:pt x="10701563" y="0"/>
                </a:lnTo>
                <a:lnTo>
                  <a:pt x="10701563" y="10701563"/>
                </a:lnTo>
                <a:lnTo>
                  <a:pt x="0" y="10701563"/>
                </a:lnTo>
                <a:lnTo>
                  <a:pt x="0" y="0"/>
                </a:lnTo>
                <a:close/>
              </a:path>
            </a:pathLst>
          </a:custGeom>
          <a:blipFill>
            <a:blip r:embed="rId3">
              <a:alphaModFix amt="36000"/>
              <a:extLst>
                <a:ext uri="{96DAC541-7B7A-43D3-8B79-37D633B846F1}">
                  <asvg:svgBlip xmlns:asvg="http://schemas.microsoft.com/office/drawing/2016/SVG/main" r:embed="rId4"/>
                </a:ext>
              </a:extLst>
            </a:blip>
            <a:stretch>
              <a:fillRect/>
            </a:stretch>
          </a:blipFill>
        </p:spPr>
        <p:txBody>
          <a:bodyPr/>
          <a:lstStyle/>
          <a:p>
            <a:endParaRPr lang="en-GB"/>
          </a:p>
        </p:txBody>
      </p:sp>
      <p:grpSp>
        <p:nvGrpSpPr>
          <p:cNvPr id="5" name="Group 5"/>
          <p:cNvGrpSpPr/>
          <p:nvPr/>
        </p:nvGrpSpPr>
        <p:grpSpPr>
          <a:xfrm>
            <a:off x="-294061" y="4963462"/>
            <a:ext cx="13536342" cy="5837888"/>
            <a:chOff x="0" y="0"/>
            <a:chExt cx="3565127" cy="1537551"/>
          </a:xfrm>
        </p:grpSpPr>
        <p:sp>
          <p:nvSpPr>
            <p:cNvPr id="6" name="Freeform 6"/>
            <p:cNvSpPr/>
            <p:nvPr/>
          </p:nvSpPr>
          <p:spPr>
            <a:xfrm>
              <a:off x="0" y="0"/>
              <a:ext cx="3565127" cy="1537551"/>
            </a:xfrm>
            <a:custGeom>
              <a:avLst/>
              <a:gdLst/>
              <a:ahLst/>
              <a:cxnLst/>
              <a:rect l="l" t="t" r="r" b="b"/>
              <a:pathLst>
                <a:path w="3565127" h="1537551">
                  <a:moveTo>
                    <a:pt x="0" y="0"/>
                  </a:moveTo>
                  <a:lnTo>
                    <a:pt x="3565127" y="0"/>
                  </a:lnTo>
                  <a:lnTo>
                    <a:pt x="3565127" y="1537551"/>
                  </a:lnTo>
                  <a:lnTo>
                    <a:pt x="0" y="1537551"/>
                  </a:lnTo>
                  <a:close/>
                </a:path>
              </a:pathLst>
            </a:custGeom>
            <a:solidFill>
              <a:srgbClr val="B1C381"/>
            </a:solidFill>
          </p:spPr>
          <p:txBody>
            <a:bodyPr/>
            <a:lstStyle/>
            <a:p>
              <a:endParaRPr lang="en-GB"/>
            </a:p>
          </p:txBody>
        </p:sp>
        <p:sp>
          <p:nvSpPr>
            <p:cNvPr id="7" name="TextBox 7"/>
            <p:cNvSpPr txBox="1"/>
            <p:nvPr/>
          </p:nvSpPr>
          <p:spPr>
            <a:xfrm>
              <a:off x="0" y="-38100"/>
              <a:ext cx="3565127" cy="1575651"/>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711114" y="359703"/>
            <a:ext cx="18046218" cy="1168205"/>
          </a:xfrm>
          <a:prstGeom prst="rect">
            <a:avLst/>
          </a:prstGeom>
        </p:spPr>
        <p:txBody>
          <a:bodyPr lIns="0" tIns="0" rIns="0" bIns="0" rtlCol="0" anchor="t">
            <a:spAutoFit/>
          </a:bodyPr>
          <a:lstStyle/>
          <a:p>
            <a:pPr marL="0" lvl="0" indent="0" algn="l">
              <a:lnSpc>
                <a:spcPts val="9727"/>
              </a:lnSpc>
              <a:spcBef>
                <a:spcPct val="0"/>
              </a:spcBef>
            </a:pPr>
            <a:r>
              <a:rPr lang="en-US" sz="6948" b="1" spc="1042" dirty="0">
                <a:solidFill>
                  <a:srgbClr val="5F6F52"/>
                </a:solidFill>
                <a:latin typeface="+mj-lt"/>
                <a:cs typeface="IrisUPC" panose="020B0502040204020203" pitchFamily="34" charset="-34"/>
              </a:rPr>
              <a:t>GIỚI THIỆU NGUỒN DỮ LIỆU</a:t>
            </a:r>
          </a:p>
        </p:txBody>
      </p:sp>
      <p:sp>
        <p:nvSpPr>
          <p:cNvPr id="9" name="TextBox 9"/>
          <p:cNvSpPr txBox="1"/>
          <p:nvPr/>
        </p:nvSpPr>
        <p:spPr>
          <a:xfrm>
            <a:off x="1314261" y="5762021"/>
            <a:ext cx="10712812" cy="4443773"/>
          </a:xfrm>
          <a:prstGeom prst="rect">
            <a:avLst/>
          </a:prstGeom>
        </p:spPr>
        <p:txBody>
          <a:bodyPr lIns="0" tIns="0" rIns="0" bIns="0" rtlCol="0" anchor="t">
            <a:spAutoFit/>
          </a:bodyPr>
          <a:lstStyle/>
          <a:p>
            <a:pPr marL="766077" lvl="1" indent="-383038" algn="just">
              <a:lnSpc>
                <a:spcPts val="4967"/>
              </a:lnSpc>
              <a:buFont typeface="Arial"/>
              <a:buChar char="•"/>
            </a:pPr>
            <a:r>
              <a:rPr lang="en-US" sz="3548">
                <a:solidFill>
                  <a:srgbClr val="000000"/>
                </a:solidFill>
                <a:latin typeface="Futura"/>
              </a:rPr>
              <a:t>Dữ liệu về các giao dịch và thông tin giao dịch của khách hàng </a:t>
            </a:r>
          </a:p>
          <a:p>
            <a:pPr marL="766077" lvl="1" indent="-383038" algn="just">
              <a:lnSpc>
                <a:spcPts val="4967"/>
              </a:lnSpc>
              <a:buFont typeface="Arial"/>
              <a:buChar char="•"/>
            </a:pPr>
            <a:r>
              <a:rPr lang="en-US" sz="3548">
                <a:solidFill>
                  <a:srgbClr val="000000"/>
                </a:solidFill>
                <a:latin typeface="Futura"/>
              </a:rPr>
              <a:t>Thu thập trong năm 2019</a:t>
            </a:r>
          </a:p>
          <a:p>
            <a:pPr marL="766077" lvl="1" indent="-383038" algn="just">
              <a:lnSpc>
                <a:spcPts val="4967"/>
              </a:lnSpc>
              <a:buFont typeface="Arial"/>
              <a:buChar char="•"/>
            </a:pPr>
            <a:r>
              <a:rPr lang="en-US" sz="3548">
                <a:solidFill>
                  <a:srgbClr val="000000"/>
                </a:solidFill>
                <a:latin typeface="Futura"/>
              </a:rPr>
              <a:t>21 cột với khoảng 53 000 dòng dữ liệu </a:t>
            </a:r>
          </a:p>
          <a:p>
            <a:pPr algn="just">
              <a:lnSpc>
                <a:spcPts val="4967"/>
              </a:lnSpc>
            </a:pPr>
            <a:r>
              <a:rPr lang="en-US" sz="3548">
                <a:solidFill>
                  <a:srgbClr val="000000"/>
                </a:solidFill>
                <a:latin typeface="Futura"/>
              </a:rPr>
              <a:t>Link dataset: </a:t>
            </a:r>
          </a:p>
          <a:p>
            <a:pPr algn="just">
              <a:lnSpc>
                <a:spcPts val="4967"/>
              </a:lnSpc>
            </a:pPr>
            <a:r>
              <a:rPr lang="en-US" sz="3548" u="sng">
                <a:solidFill>
                  <a:srgbClr val="000000"/>
                </a:solidFill>
                <a:latin typeface="Futura"/>
              </a:rPr>
              <a:t>https://drive.google.com/file/d/1_tqoFRiVWn8tDzewrJfRr5996Ri0_E_9/view?usp=drive_link</a:t>
            </a:r>
          </a:p>
        </p:txBody>
      </p:sp>
      <p:sp>
        <p:nvSpPr>
          <p:cNvPr id="10" name="Freeform 10"/>
          <p:cNvSpPr/>
          <p:nvPr/>
        </p:nvSpPr>
        <p:spPr>
          <a:xfrm>
            <a:off x="11564845" y="-4603289"/>
            <a:ext cx="6524742" cy="6524742"/>
          </a:xfrm>
          <a:custGeom>
            <a:avLst/>
            <a:gdLst/>
            <a:ahLst/>
            <a:cxnLst/>
            <a:rect l="l" t="t" r="r" b="b"/>
            <a:pathLst>
              <a:path w="6524742" h="6524742">
                <a:moveTo>
                  <a:pt x="0" y="0"/>
                </a:moveTo>
                <a:lnTo>
                  <a:pt x="6524743" y="0"/>
                </a:lnTo>
                <a:lnTo>
                  <a:pt x="6524743" y="6524743"/>
                </a:lnTo>
                <a:lnTo>
                  <a:pt x="0" y="6524743"/>
                </a:lnTo>
                <a:lnTo>
                  <a:pt x="0" y="0"/>
                </a:lnTo>
                <a:close/>
              </a:path>
            </a:pathLst>
          </a:custGeom>
          <a:blipFill>
            <a:blip r:embed="rId3">
              <a:alphaModFix amt="36000"/>
              <a:extLst>
                <a:ext uri="{96DAC541-7B7A-43D3-8B79-37D633B846F1}">
                  <asvg:svgBlip xmlns:asvg="http://schemas.microsoft.com/office/drawing/2016/SVG/main" r:embed="rId4"/>
                </a:ext>
              </a:extLst>
            </a:blip>
            <a:stretch>
              <a:fillRect/>
            </a:stretch>
          </a:blipFill>
        </p:spPr>
        <p:txBody>
          <a:bodyPr/>
          <a:lstStyle/>
          <a:p>
            <a:endParaRPr lang="en-GB"/>
          </a:p>
        </p:txBody>
      </p:sp>
      <p:grpSp>
        <p:nvGrpSpPr>
          <p:cNvPr id="11" name="Group 11"/>
          <p:cNvGrpSpPr/>
          <p:nvPr/>
        </p:nvGrpSpPr>
        <p:grpSpPr>
          <a:xfrm>
            <a:off x="12489309" y="9242683"/>
            <a:ext cx="1505945" cy="150594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7614077" y="1786698"/>
            <a:ext cx="1347845" cy="1347845"/>
          </a:xfrm>
          <a:custGeom>
            <a:avLst/>
            <a:gdLst/>
            <a:ahLst/>
            <a:cxnLst/>
            <a:rect l="l" t="t" r="r" b="b"/>
            <a:pathLst>
              <a:path w="1347845" h="1347845">
                <a:moveTo>
                  <a:pt x="0" y="0"/>
                </a:moveTo>
                <a:lnTo>
                  <a:pt x="1347846" y="0"/>
                </a:lnTo>
                <a:lnTo>
                  <a:pt x="1347846" y="1347845"/>
                </a:lnTo>
                <a:lnTo>
                  <a:pt x="0" y="13478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5" name="Freeform 15"/>
          <p:cNvSpPr/>
          <p:nvPr/>
        </p:nvSpPr>
        <p:spPr>
          <a:xfrm>
            <a:off x="17614077" y="3244308"/>
            <a:ext cx="1347845" cy="1347845"/>
          </a:xfrm>
          <a:custGeom>
            <a:avLst/>
            <a:gdLst/>
            <a:ahLst/>
            <a:cxnLst/>
            <a:rect l="l" t="t" r="r" b="b"/>
            <a:pathLst>
              <a:path w="1347845" h="1347845">
                <a:moveTo>
                  <a:pt x="0" y="0"/>
                </a:moveTo>
                <a:lnTo>
                  <a:pt x="1347846" y="0"/>
                </a:lnTo>
                <a:lnTo>
                  <a:pt x="1347846" y="1347845"/>
                </a:lnTo>
                <a:lnTo>
                  <a:pt x="0" y="13478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6" name="Freeform 16"/>
          <p:cNvSpPr/>
          <p:nvPr/>
        </p:nvSpPr>
        <p:spPr>
          <a:xfrm>
            <a:off x="393528" y="4289539"/>
            <a:ext cx="635172" cy="1347845"/>
          </a:xfrm>
          <a:custGeom>
            <a:avLst/>
            <a:gdLst/>
            <a:ahLst/>
            <a:cxnLst/>
            <a:rect l="l" t="t" r="r" b="b"/>
            <a:pathLst>
              <a:path w="635172" h="1347845">
                <a:moveTo>
                  <a:pt x="0" y="0"/>
                </a:moveTo>
                <a:lnTo>
                  <a:pt x="635172" y="0"/>
                </a:lnTo>
                <a:lnTo>
                  <a:pt x="635172" y="1347846"/>
                </a:lnTo>
                <a:lnTo>
                  <a:pt x="0" y="134784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8" b="-88"/>
            </a:stretch>
          </a:blipFill>
        </p:spPr>
        <p:txBody>
          <a:bodyPr/>
          <a:lstStyle/>
          <a:p>
            <a:endParaRPr lang="en-GB"/>
          </a:p>
        </p:txBody>
      </p:sp>
      <p:sp>
        <p:nvSpPr>
          <p:cNvPr id="3" name="Freeform 3"/>
          <p:cNvSpPr/>
          <p:nvPr/>
        </p:nvSpPr>
        <p:spPr>
          <a:xfrm>
            <a:off x="13598220" y="-5243202"/>
            <a:ext cx="10086047" cy="10086047"/>
          </a:xfrm>
          <a:custGeom>
            <a:avLst/>
            <a:gdLst/>
            <a:ahLst/>
            <a:cxnLst/>
            <a:rect l="l" t="t" r="r" b="b"/>
            <a:pathLst>
              <a:path w="10086047" h="10086047">
                <a:moveTo>
                  <a:pt x="0" y="0"/>
                </a:moveTo>
                <a:lnTo>
                  <a:pt x="10086047" y="0"/>
                </a:lnTo>
                <a:lnTo>
                  <a:pt x="10086047" y="10086047"/>
                </a:lnTo>
                <a:lnTo>
                  <a:pt x="0" y="10086047"/>
                </a:lnTo>
                <a:lnTo>
                  <a:pt x="0" y="0"/>
                </a:lnTo>
                <a:close/>
              </a:path>
            </a:pathLst>
          </a:custGeom>
          <a:blipFill>
            <a:blip r:embed="rId3">
              <a:alphaModFix amt="20999"/>
              <a:extLst>
                <a:ext uri="{96DAC541-7B7A-43D3-8B79-37D633B846F1}">
                  <asvg:svgBlip xmlns:asvg="http://schemas.microsoft.com/office/drawing/2016/SVG/main" r:embed="rId4"/>
                </a:ext>
              </a:extLst>
            </a:blip>
            <a:stretch>
              <a:fillRect/>
            </a:stretch>
          </a:blipFill>
        </p:spPr>
        <p:txBody>
          <a:bodyPr/>
          <a:lstStyle/>
          <a:p>
            <a:endParaRPr lang="en-GB"/>
          </a:p>
        </p:txBody>
      </p:sp>
      <p:grpSp>
        <p:nvGrpSpPr>
          <p:cNvPr id="4" name="Group 4"/>
          <p:cNvGrpSpPr/>
          <p:nvPr/>
        </p:nvGrpSpPr>
        <p:grpSpPr>
          <a:xfrm>
            <a:off x="-1401544" y="-1128764"/>
            <a:ext cx="4314927" cy="431492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610446" y="8762231"/>
            <a:ext cx="4314927" cy="4314927"/>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401544" y="-1051540"/>
            <a:ext cx="3461843" cy="346184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4610446" y="8839455"/>
            <a:ext cx="3461843" cy="3461843"/>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6" name="Freeform 16"/>
          <p:cNvSpPr/>
          <p:nvPr/>
        </p:nvSpPr>
        <p:spPr>
          <a:xfrm>
            <a:off x="-4014324" y="6871514"/>
            <a:ext cx="10086047" cy="10086047"/>
          </a:xfrm>
          <a:custGeom>
            <a:avLst/>
            <a:gdLst/>
            <a:ahLst/>
            <a:cxnLst/>
            <a:rect l="l" t="t" r="r" b="b"/>
            <a:pathLst>
              <a:path w="10086047" h="10086047">
                <a:moveTo>
                  <a:pt x="0" y="0"/>
                </a:moveTo>
                <a:lnTo>
                  <a:pt x="10086048" y="0"/>
                </a:lnTo>
                <a:lnTo>
                  <a:pt x="10086048" y="10086047"/>
                </a:lnTo>
                <a:lnTo>
                  <a:pt x="0" y="10086047"/>
                </a:lnTo>
                <a:lnTo>
                  <a:pt x="0" y="0"/>
                </a:lnTo>
                <a:close/>
              </a:path>
            </a:pathLst>
          </a:custGeom>
          <a:blipFill>
            <a:blip r:embed="rId3">
              <a:alphaModFix amt="20999"/>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7" name="Freeform 17"/>
          <p:cNvSpPr/>
          <p:nvPr/>
        </p:nvSpPr>
        <p:spPr>
          <a:xfrm>
            <a:off x="16341367" y="3658019"/>
            <a:ext cx="1347845" cy="1347845"/>
          </a:xfrm>
          <a:custGeom>
            <a:avLst/>
            <a:gdLst/>
            <a:ahLst/>
            <a:cxnLst/>
            <a:rect l="l" t="t" r="r" b="b"/>
            <a:pathLst>
              <a:path w="1347845" h="1347845">
                <a:moveTo>
                  <a:pt x="0" y="0"/>
                </a:moveTo>
                <a:lnTo>
                  <a:pt x="1347845" y="0"/>
                </a:lnTo>
                <a:lnTo>
                  <a:pt x="1347845" y="1347845"/>
                </a:lnTo>
                <a:lnTo>
                  <a:pt x="0" y="13478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8" name="Freeform 18"/>
          <p:cNvSpPr/>
          <p:nvPr/>
        </p:nvSpPr>
        <p:spPr>
          <a:xfrm>
            <a:off x="16341367" y="5115628"/>
            <a:ext cx="1347845" cy="1347845"/>
          </a:xfrm>
          <a:custGeom>
            <a:avLst/>
            <a:gdLst/>
            <a:ahLst/>
            <a:cxnLst/>
            <a:rect l="l" t="t" r="r" b="b"/>
            <a:pathLst>
              <a:path w="1347845" h="1347845">
                <a:moveTo>
                  <a:pt x="0" y="0"/>
                </a:moveTo>
                <a:lnTo>
                  <a:pt x="1347845" y="0"/>
                </a:lnTo>
                <a:lnTo>
                  <a:pt x="1347845" y="1347845"/>
                </a:lnTo>
                <a:lnTo>
                  <a:pt x="0" y="13478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9" name="Freeform 19"/>
          <p:cNvSpPr/>
          <p:nvPr/>
        </p:nvSpPr>
        <p:spPr>
          <a:xfrm rot="-5326912">
            <a:off x="4077285" y="5789551"/>
            <a:ext cx="635172" cy="1347845"/>
          </a:xfrm>
          <a:custGeom>
            <a:avLst/>
            <a:gdLst/>
            <a:ahLst/>
            <a:cxnLst/>
            <a:rect l="l" t="t" r="r" b="b"/>
            <a:pathLst>
              <a:path w="635172" h="1347845">
                <a:moveTo>
                  <a:pt x="0" y="0"/>
                </a:moveTo>
                <a:lnTo>
                  <a:pt x="635172" y="0"/>
                </a:lnTo>
                <a:lnTo>
                  <a:pt x="635172" y="1347845"/>
                </a:lnTo>
                <a:lnTo>
                  <a:pt x="0" y="134784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a:p>
        </p:txBody>
      </p:sp>
      <p:sp>
        <p:nvSpPr>
          <p:cNvPr id="20" name="TextBox 20"/>
          <p:cNvSpPr txBox="1"/>
          <p:nvPr/>
        </p:nvSpPr>
        <p:spPr>
          <a:xfrm>
            <a:off x="2438368" y="3215904"/>
            <a:ext cx="13411264" cy="2022092"/>
          </a:xfrm>
          <a:prstGeom prst="rect">
            <a:avLst/>
          </a:prstGeom>
        </p:spPr>
        <p:txBody>
          <a:bodyPr lIns="0" tIns="0" rIns="0" bIns="0" rtlCol="0" anchor="t">
            <a:spAutoFit/>
          </a:bodyPr>
          <a:lstStyle/>
          <a:p>
            <a:pPr marL="0" lvl="0" indent="0" algn="ctr">
              <a:lnSpc>
                <a:spcPts val="16798"/>
              </a:lnSpc>
              <a:spcBef>
                <a:spcPct val="0"/>
              </a:spcBef>
            </a:pPr>
            <a:r>
              <a:rPr lang="en-US" sz="11999" b="1" spc="1799" dirty="0">
                <a:solidFill>
                  <a:srgbClr val="FEFAE0"/>
                </a:solidFill>
                <a:latin typeface="+mj-lt"/>
              </a:rPr>
              <a:t>HƯỚNG CHỦ ĐỀ</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989633" y="-792358"/>
            <a:ext cx="4036665" cy="403666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9B388"/>
            </a:solidFill>
          </p:spPr>
          <p:txBody>
            <a:bodyPr/>
            <a:lstStyle/>
            <a:p>
              <a:endParaRPr lang="en-GB"/>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5220572" y="6554881"/>
            <a:ext cx="11758333" cy="11758333"/>
          </a:xfrm>
          <a:custGeom>
            <a:avLst/>
            <a:gdLst/>
            <a:ahLst/>
            <a:cxnLst/>
            <a:rect l="l" t="t" r="r" b="b"/>
            <a:pathLst>
              <a:path w="11758333" h="11758333">
                <a:moveTo>
                  <a:pt x="0" y="0"/>
                </a:moveTo>
                <a:lnTo>
                  <a:pt x="11758333" y="0"/>
                </a:lnTo>
                <a:lnTo>
                  <a:pt x="11758333" y="11758333"/>
                </a:lnTo>
                <a:lnTo>
                  <a:pt x="0" y="11758333"/>
                </a:lnTo>
                <a:lnTo>
                  <a:pt x="0" y="0"/>
                </a:lnTo>
                <a:close/>
              </a:path>
            </a:pathLst>
          </a:custGeom>
          <a:blipFill>
            <a:blip r:embed="rId2">
              <a:alphaModFix amt="36000"/>
              <a:extLst>
                <a:ext uri="{96DAC541-7B7A-43D3-8B79-37D633B846F1}">
                  <asvg:svgBlip xmlns:asvg="http://schemas.microsoft.com/office/drawing/2016/SVG/main" r:embed="rId3"/>
                </a:ext>
              </a:extLst>
            </a:blip>
            <a:stretch>
              <a:fillRect/>
            </a:stretch>
          </a:blipFill>
        </p:spPr>
        <p:txBody>
          <a:bodyPr/>
          <a:lstStyle/>
          <a:p>
            <a:endParaRPr lang="en-GB"/>
          </a:p>
        </p:txBody>
      </p:sp>
      <p:grpSp>
        <p:nvGrpSpPr>
          <p:cNvPr id="6" name="Group 6"/>
          <p:cNvGrpSpPr/>
          <p:nvPr/>
        </p:nvGrpSpPr>
        <p:grpSpPr>
          <a:xfrm>
            <a:off x="6057900" y="3721674"/>
            <a:ext cx="10342550" cy="5068484"/>
            <a:chOff x="0" y="0"/>
            <a:chExt cx="2723964" cy="1334909"/>
          </a:xfrm>
        </p:grpSpPr>
        <p:sp>
          <p:nvSpPr>
            <p:cNvPr id="7" name="Freeform 7"/>
            <p:cNvSpPr/>
            <p:nvPr/>
          </p:nvSpPr>
          <p:spPr>
            <a:xfrm>
              <a:off x="0" y="0"/>
              <a:ext cx="2723964" cy="1334909"/>
            </a:xfrm>
            <a:custGeom>
              <a:avLst/>
              <a:gdLst/>
              <a:ahLst/>
              <a:cxnLst/>
              <a:rect l="l" t="t" r="r" b="b"/>
              <a:pathLst>
                <a:path w="2723964" h="1334909">
                  <a:moveTo>
                    <a:pt x="0" y="0"/>
                  </a:moveTo>
                  <a:lnTo>
                    <a:pt x="2723964" y="0"/>
                  </a:lnTo>
                  <a:lnTo>
                    <a:pt x="2723964" y="1334909"/>
                  </a:lnTo>
                  <a:lnTo>
                    <a:pt x="0" y="1334909"/>
                  </a:lnTo>
                  <a:close/>
                </a:path>
              </a:pathLst>
            </a:custGeom>
            <a:solidFill>
              <a:srgbClr val="5F6F52"/>
            </a:solidFill>
          </p:spPr>
          <p:txBody>
            <a:bodyPr/>
            <a:lstStyle/>
            <a:p>
              <a:endParaRPr lang="en-GB"/>
            </a:p>
          </p:txBody>
        </p:sp>
        <p:sp>
          <p:nvSpPr>
            <p:cNvPr id="8" name="TextBox 8"/>
            <p:cNvSpPr txBox="1"/>
            <p:nvPr/>
          </p:nvSpPr>
          <p:spPr>
            <a:xfrm>
              <a:off x="0" y="-38100"/>
              <a:ext cx="2723964" cy="1373009"/>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7622019" y="4747926"/>
            <a:ext cx="7214313" cy="2815954"/>
          </a:xfrm>
          <a:prstGeom prst="rect">
            <a:avLst/>
          </a:prstGeom>
        </p:spPr>
        <p:txBody>
          <a:bodyPr lIns="0" tIns="0" rIns="0" bIns="0" rtlCol="0" anchor="t">
            <a:spAutoFit/>
          </a:bodyPr>
          <a:lstStyle/>
          <a:p>
            <a:pPr algn="just">
              <a:lnSpc>
                <a:spcPts val="7270"/>
              </a:lnSpc>
            </a:pPr>
            <a:r>
              <a:rPr lang="en-US" sz="5193">
                <a:solidFill>
                  <a:srgbClr val="FEFAE0"/>
                </a:solidFill>
                <a:latin typeface="Futura Bold"/>
              </a:rPr>
              <a:t>Phân tích hành vi mua sắm của người dùng tại một cửa hàng  </a:t>
            </a:r>
          </a:p>
        </p:txBody>
      </p:sp>
      <p:grpSp>
        <p:nvGrpSpPr>
          <p:cNvPr id="10" name="Group 10"/>
          <p:cNvGrpSpPr/>
          <p:nvPr/>
        </p:nvGrpSpPr>
        <p:grpSpPr>
          <a:xfrm>
            <a:off x="-448166" y="8790158"/>
            <a:ext cx="1909391" cy="190939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1C381"/>
            </a:solidFill>
          </p:spPr>
          <p:txBody>
            <a:bodyPr/>
            <a:lstStyle/>
            <a:p>
              <a:endParaRPr lang="en-GB"/>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3" name="Freeform 13"/>
          <p:cNvSpPr/>
          <p:nvPr/>
        </p:nvSpPr>
        <p:spPr>
          <a:xfrm>
            <a:off x="17614077" y="1786698"/>
            <a:ext cx="1347845" cy="1347845"/>
          </a:xfrm>
          <a:custGeom>
            <a:avLst/>
            <a:gdLst/>
            <a:ahLst/>
            <a:cxnLst/>
            <a:rect l="l" t="t" r="r" b="b"/>
            <a:pathLst>
              <a:path w="1347845" h="1347845">
                <a:moveTo>
                  <a:pt x="0" y="0"/>
                </a:moveTo>
                <a:lnTo>
                  <a:pt x="1347846" y="0"/>
                </a:lnTo>
                <a:lnTo>
                  <a:pt x="1347846" y="1347845"/>
                </a:lnTo>
                <a:lnTo>
                  <a:pt x="0" y="1347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4" name="Freeform 14"/>
          <p:cNvSpPr/>
          <p:nvPr/>
        </p:nvSpPr>
        <p:spPr>
          <a:xfrm>
            <a:off x="17614077" y="3244308"/>
            <a:ext cx="1347845" cy="1347845"/>
          </a:xfrm>
          <a:custGeom>
            <a:avLst/>
            <a:gdLst/>
            <a:ahLst/>
            <a:cxnLst/>
            <a:rect l="l" t="t" r="r" b="b"/>
            <a:pathLst>
              <a:path w="1347845" h="1347845">
                <a:moveTo>
                  <a:pt x="0" y="0"/>
                </a:moveTo>
                <a:lnTo>
                  <a:pt x="1347846" y="0"/>
                </a:lnTo>
                <a:lnTo>
                  <a:pt x="1347846" y="1347845"/>
                </a:lnTo>
                <a:lnTo>
                  <a:pt x="0" y="1347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5" name="Freeform 15"/>
          <p:cNvSpPr/>
          <p:nvPr/>
        </p:nvSpPr>
        <p:spPr>
          <a:xfrm flipV="1">
            <a:off x="16978905" y="8116235"/>
            <a:ext cx="635172" cy="1347845"/>
          </a:xfrm>
          <a:custGeom>
            <a:avLst/>
            <a:gdLst/>
            <a:ahLst/>
            <a:cxnLst/>
            <a:rect l="l" t="t" r="r" b="b"/>
            <a:pathLst>
              <a:path w="635172" h="1347845">
                <a:moveTo>
                  <a:pt x="0" y="1347845"/>
                </a:moveTo>
                <a:lnTo>
                  <a:pt x="635172" y="1347845"/>
                </a:lnTo>
                <a:lnTo>
                  <a:pt x="635172" y="0"/>
                </a:lnTo>
                <a:lnTo>
                  <a:pt x="0" y="0"/>
                </a:lnTo>
                <a:lnTo>
                  <a:pt x="0" y="1347845"/>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sp>
        <p:nvSpPr>
          <p:cNvPr id="16" name="TextBox 16"/>
          <p:cNvSpPr txBox="1"/>
          <p:nvPr/>
        </p:nvSpPr>
        <p:spPr>
          <a:xfrm>
            <a:off x="4264281" y="1404616"/>
            <a:ext cx="8618625" cy="1056005"/>
          </a:xfrm>
          <a:prstGeom prst="rect">
            <a:avLst/>
          </a:prstGeom>
        </p:spPr>
        <p:txBody>
          <a:bodyPr lIns="0" tIns="0" rIns="0" bIns="0" rtlCol="0" anchor="t">
            <a:spAutoFit/>
          </a:bodyPr>
          <a:lstStyle/>
          <a:p>
            <a:pPr marL="0" lvl="0" indent="0" algn="l">
              <a:lnSpc>
                <a:spcPts val="8259"/>
              </a:lnSpc>
            </a:pPr>
            <a:r>
              <a:rPr lang="en-US" sz="6999" b="1" dirty="0">
                <a:solidFill>
                  <a:srgbClr val="5F6F52"/>
                </a:solidFill>
                <a:latin typeface="+mj-lt"/>
              </a:rPr>
              <a:t>HƯỚNG CHỦ ĐỀ</a:t>
            </a:r>
          </a:p>
        </p:txBody>
      </p:sp>
      <p:sp>
        <p:nvSpPr>
          <p:cNvPr id="17" name="Freeform 17"/>
          <p:cNvSpPr/>
          <p:nvPr/>
        </p:nvSpPr>
        <p:spPr>
          <a:xfrm>
            <a:off x="1220009" y="5331414"/>
            <a:ext cx="4837891" cy="4955586"/>
          </a:xfrm>
          <a:custGeom>
            <a:avLst/>
            <a:gdLst/>
            <a:ahLst/>
            <a:cxnLst/>
            <a:rect l="l" t="t" r="r" b="b"/>
            <a:pathLst>
              <a:path w="4837891" h="4955586">
                <a:moveTo>
                  <a:pt x="0" y="0"/>
                </a:moveTo>
                <a:lnTo>
                  <a:pt x="4837891" y="0"/>
                </a:lnTo>
                <a:lnTo>
                  <a:pt x="4837891" y="4955586"/>
                </a:lnTo>
                <a:lnTo>
                  <a:pt x="0" y="4955586"/>
                </a:lnTo>
                <a:lnTo>
                  <a:pt x="0" y="0"/>
                </a:lnTo>
                <a:close/>
              </a:path>
            </a:pathLst>
          </a:custGeom>
          <a:blipFill>
            <a:blip r:embed="rId8"/>
            <a:stretch>
              <a:fillRect/>
            </a:stretch>
          </a:blipFill>
        </p:spPr>
        <p:txBody>
          <a:bodyPr/>
          <a:lstStyle/>
          <a:p>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75" b="-175"/>
            </a:stretch>
          </a:blipFill>
        </p:spPr>
        <p:txBody>
          <a:bodyPr/>
          <a:lstStyle/>
          <a:p>
            <a:endParaRPr lang="en-GB"/>
          </a:p>
        </p:txBody>
      </p:sp>
      <p:sp>
        <p:nvSpPr>
          <p:cNvPr id="3" name="Freeform 3"/>
          <p:cNvSpPr/>
          <p:nvPr/>
        </p:nvSpPr>
        <p:spPr>
          <a:xfrm>
            <a:off x="13598220" y="-5243202"/>
            <a:ext cx="10086047" cy="10086047"/>
          </a:xfrm>
          <a:custGeom>
            <a:avLst/>
            <a:gdLst/>
            <a:ahLst/>
            <a:cxnLst/>
            <a:rect l="l" t="t" r="r" b="b"/>
            <a:pathLst>
              <a:path w="10086047" h="10086047">
                <a:moveTo>
                  <a:pt x="0" y="0"/>
                </a:moveTo>
                <a:lnTo>
                  <a:pt x="10086047" y="0"/>
                </a:lnTo>
                <a:lnTo>
                  <a:pt x="10086047" y="10086047"/>
                </a:lnTo>
                <a:lnTo>
                  <a:pt x="0" y="10086047"/>
                </a:lnTo>
                <a:lnTo>
                  <a:pt x="0" y="0"/>
                </a:lnTo>
                <a:close/>
              </a:path>
            </a:pathLst>
          </a:custGeom>
          <a:blipFill>
            <a:blip r:embed="rId3">
              <a:alphaModFix amt="20999"/>
              <a:extLst>
                <a:ext uri="{96DAC541-7B7A-43D3-8B79-37D633B846F1}">
                  <asvg:svgBlip xmlns:asvg="http://schemas.microsoft.com/office/drawing/2016/SVG/main" r:embed="rId4"/>
                </a:ext>
              </a:extLst>
            </a:blip>
            <a:stretch>
              <a:fillRect/>
            </a:stretch>
          </a:blipFill>
        </p:spPr>
        <p:txBody>
          <a:bodyPr/>
          <a:lstStyle/>
          <a:p>
            <a:endParaRPr lang="en-GB"/>
          </a:p>
        </p:txBody>
      </p:sp>
      <p:grpSp>
        <p:nvGrpSpPr>
          <p:cNvPr id="4" name="Group 4"/>
          <p:cNvGrpSpPr/>
          <p:nvPr/>
        </p:nvGrpSpPr>
        <p:grpSpPr>
          <a:xfrm>
            <a:off x="-1401544" y="-1128764"/>
            <a:ext cx="4314927" cy="431492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610446" y="8762231"/>
            <a:ext cx="4314927" cy="4314927"/>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FAE0"/>
            </a:solidFill>
          </p:spPr>
          <p:txBody>
            <a:bodyPr/>
            <a:lstStyle/>
            <a:p>
              <a:endParaRPr lang="en-GB"/>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023475" y="-702221"/>
            <a:ext cx="3461843" cy="346184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5084613" y="9258300"/>
            <a:ext cx="3461843" cy="3461843"/>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6F52"/>
            </a:solidFill>
          </p:spPr>
          <p:txBody>
            <a:bodyPr/>
            <a:lstStyle/>
            <a:p>
              <a:endParaRPr lang="en-GB"/>
            </a:p>
          </p:txBody>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6" name="Freeform 16"/>
          <p:cNvSpPr/>
          <p:nvPr/>
        </p:nvSpPr>
        <p:spPr>
          <a:xfrm>
            <a:off x="-4014324" y="6871514"/>
            <a:ext cx="10086047" cy="10086047"/>
          </a:xfrm>
          <a:custGeom>
            <a:avLst/>
            <a:gdLst/>
            <a:ahLst/>
            <a:cxnLst/>
            <a:rect l="l" t="t" r="r" b="b"/>
            <a:pathLst>
              <a:path w="10086047" h="10086047">
                <a:moveTo>
                  <a:pt x="0" y="0"/>
                </a:moveTo>
                <a:lnTo>
                  <a:pt x="10086048" y="0"/>
                </a:lnTo>
                <a:lnTo>
                  <a:pt x="10086048" y="10086047"/>
                </a:lnTo>
                <a:lnTo>
                  <a:pt x="0" y="10086047"/>
                </a:lnTo>
                <a:lnTo>
                  <a:pt x="0" y="0"/>
                </a:lnTo>
                <a:close/>
              </a:path>
            </a:pathLst>
          </a:custGeom>
          <a:blipFill>
            <a:blip r:embed="rId3">
              <a:alphaModFix amt="20999"/>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7" name="Freeform 17"/>
          <p:cNvSpPr/>
          <p:nvPr/>
        </p:nvSpPr>
        <p:spPr>
          <a:xfrm>
            <a:off x="16341367" y="3658019"/>
            <a:ext cx="1347845" cy="1347845"/>
          </a:xfrm>
          <a:custGeom>
            <a:avLst/>
            <a:gdLst/>
            <a:ahLst/>
            <a:cxnLst/>
            <a:rect l="l" t="t" r="r" b="b"/>
            <a:pathLst>
              <a:path w="1347845" h="1347845">
                <a:moveTo>
                  <a:pt x="0" y="0"/>
                </a:moveTo>
                <a:lnTo>
                  <a:pt x="1347845" y="0"/>
                </a:lnTo>
                <a:lnTo>
                  <a:pt x="1347845" y="1347845"/>
                </a:lnTo>
                <a:lnTo>
                  <a:pt x="0" y="13478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8" name="Freeform 18"/>
          <p:cNvSpPr/>
          <p:nvPr/>
        </p:nvSpPr>
        <p:spPr>
          <a:xfrm>
            <a:off x="16341367" y="5115628"/>
            <a:ext cx="1347845" cy="1347845"/>
          </a:xfrm>
          <a:custGeom>
            <a:avLst/>
            <a:gdLst/>
            <a:ahLst/>
            <a:cxnLst/>
            <a:rect l="l" t="t" r="r" b="b"/>
            <a:pathLst>
              <a:path w="1347845" h="1347845">
                <a:moveTo>
                  <a:pt x="0" y="0"/>
                </a:moveTo>
                <a:lnTo>
                  <a:pt x="1347845" y="0"/>
                </a:lnTo>
                <a:lnTo>
                  <a:pt x="1347845" y="1347845"/>
                </a:lnTo>
                <a:lnTo>
                  <a:pt x="0" y="13478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9" name="Freeform 19"/>
          <p:cNvSpPr/>
          <p:nvPr/>
        </p:nvSpPr>
        <p:spPr>
          <a:xfrm rot="-5326912">
            <a:off x="711114" y="4801418"/>
            <a:ext cx="635172" cy="1347845"/>
          </a:xfrm>
          <a:custGeom>
            <a:avLst/>
            <a:gdLst/>
            <a:ahLst/>
            <a:cxnLst/>
            <a:rect l="l" t="t" r="r" b="b"/>
            <a:pathLst>
              <a:path w="635172" h="1347845">
                <a:moveTo>
                  <a:pt x="0" y="0"/>
                </a:moveTo>
                <a:lnTo>
                  <a:pt x="635172" y="0"/>
                </a:lnTo>
                <a:lnTo>
                  <a:pt x="635172" y="1347846"/>
                </a:lnTo>
                <a:lnTo>
                  <a:pt x="0" y="134784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GB"/>
          </a:p>
        </p:txBody>
      </p:sp>
      <p:sp>
        <p:nvSpPr>
          <p:cNvPr id="20" name="TextBox 20"/>
          <p:cNvSpPr txBox="1"/>
          <p:nvPr/>
        </p:nvSpPr>
        <p:spPr>
          <a:xfrm>
            <a:off x="2684235" y="2213019"/>
            <a:ext cx="13411264" cy="6296044"/>
          </a:xfrm>
          <a:prstGeom prst="rect">
            <a:avLst/>
          </a:prstGeom>
        </p:spPr>
        <p:txBody>
          <a:bodyPr lIns="0" tIns="0" rIns="0" bIns="0" rtlCol="0" anchor="t">
            <a:spAutoFit/>
          </a:bodyPr>
          <a:lstStyle/>
          <a:p>
            <a:pPr marL="0" lvl="0" indent="0" algn="ctr">
              <a:lnSpc>
                <a:spcPts val="16798"/>
              </a:lnSpc>
              <a:spcBef>
                <a:spcPct val="0"/>
              </a:spcBef>
            </a:pPr>
            <a:r>
              <a:rPr lang="en-US" sz="11999" b="1" spc="1799" dirty="0">
                <a:solidFill>
                  <a:srgbClr val="FEFAE0"/>
                </a:solidFill>
              </a:rPr>
              <a:t>PHÂN TÍCH LƯỢC ĐỒ HÌNH SAO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989633" y="-792358"/>
            <a:ext cx="4036665" cy="403666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9B388"/>
            </a:solidFill>
          </p:spPr>
          <p:txBody>
            <a:bodyPr/>
            <a:lstStyle/>
            <a:p>
              <a:endParaRPr lang="en-GB"/>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5220572" y="6554881"/>
            <a:ext cx="11758333" cy="11758333"/>
          </a:xfrm>
          <a:custGeom>
            <a:avLst/>
            <a:gdLst/>
            <a:ahLst/>
            <a:cxnLst/>
            <a:rect l="l" t="t" r="r" b="b"/>
            <a:pathLst>
              <a:path w="11758333" h="11758333">
                <a:moveTo>
                  <a:pt x="0" y="0"/>
                </a:moveTo>
                <a:lnTo>
                  <a:pt x="11758333" y="0"/>
                </a:lnTo>
                <a:lnTo>
                  <a:pt x="11758333" y="11758333"/>
                </a:lnTo>
                <a:lnTo>
                  <a:pt x="0" y="11758333"/>
                </a:lnTo>
                <a:lnTo>
                  <a:pt x="0" y="0"/>
                </a:lnTo>
                <a:close/>
              </a:path>
            </a:pathLst>
          </a:custGeom>
          <a:blipFill>
            <a:blip r:embed="rId2">
              <a:alphaModFix amt="36000"/>
              <a:extLst>
                <a:ext uri="{96DAC541-7B7A-43D3-8B79-37D633B846F1}">
                  <asvg:svgBlip xmlns:asvg="http://schemas.microsoft.com/office/drawing/2016/SVG/main" r:embed="rId3"/>
                </a:ext>
              </a:extLst>
            </a:blip>
            <a:stretch>
              <a:fillRect/>
            </a:stretch>
          </a:blipFill>
        </p:spPr>
        <p:txBody>
          <a:bodyPr/>
          <a:lstStyle/>
          <a:p>
            <a:endParaRPr lang="en-GB"/>
          </a:p>
        </p:txBody>
      </p:sp>
      <p:grpSp>
        <p:nvGrpSpPr>
          <p:cNvPr id="6" name="Group 6"/>
          <p:cNvGrpSpPr/>
          <p:nvPr/>
        </p:nvGrpSpPr>
        <p:grpSpPr>
          <a:xfrm>
            <a:off x="1563253" y="314904"/>
            <a:ext cx="14723935" cy="9427197"/>
            <a:chOff x="0" y="0"/>
            <a:chExt cx="3877909" cy="2482883"/>
          </a:xfrm>
        </p:grpSpPr>
        <p:sp>
          <p:nvSpPr>
            <p:cNvPr id="7" name="Freeform 7"/>
            <p:cNvSpPr/>
            <p:nvPr/>
          </p:nvSpPr>
          <p:spPr>
            <a:xfrm>
              <a:off x="0" y="0"/>
              <a:ext cx="3877909" cy="2482883"/>
            </a:xfrm>
            <a:custGeom>
              <a:avLst/>
              <a:gdLst/>
              <a:ahLst/>
              <a:cxnLst/>
              <a:rect l="l" t="t" r="r" b="b"/>
              <a:pathLst>
                <a:path w="3877909" h="2482883">
                  <a:moveTo>
                    <a:pt x="0" y="0"/>
                  </a:moveTo>
                  <a:lnTo>
                    <a:pt x="3877909" y="0"/>
                  </a:lnTo>
                  <a:lnTo>
                    <a:pt x="3877909" y="2482883"/>
                  </a:lnTo>
                  <a:lnTo>
                    <a:pt x="0" y="2482883"/>
                  </a:lnTo>
                  <a:close/>
                </a:path>
              </a:pathLst>
            </a:custGeom>
            <a:solidFill>
              <a:srgbClr val="5F6F52"/>
            </a:solidFill>
          </p:spPr>
          <p:txBody>
            <a:bodyPr/>
            <a:lstStyle/>
            <a:p>
              <a:endParaRPr lang="en-GB"/>
            </a:p>
          </p:txBody>
        </p:sp>
        <p:sp>
          <p:nvSpPr>
            <p:cNvPr id="8" name="TextBox 8"/>
            <p:cNvSpPr txBox="1"/>
            <p:nvPr/>
          </p:nvSpPr>
          <p:spPr>
            <a:xfrm>
              <a:off x="0" y="-38100"/>
              <a:ext cx="3877909" cy="2520983"/>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28700" y="8455557"/>
            <a:ext cx="1069105" cy="1069105"/>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1C381"/>
            </a:solidFill>
          </p:spPr>
          <p:txBody>
            <a:bodyPr/>
            <a:lstStyle/>
            <a:p>
              <a:endParaRPr lang="en-GB"/>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17890580" y="1765429"/>
            <a:ext cx="1347845" cy="1347845"/>
          </a:xfrm>
          <a:custGeom>
            <a:avLst/>
            <a:gdLst/>
            <a:ahLst/>
            <a:cxnLst/>
            <a:rect l="l" t="t" r="r" b="b"/>
            <a:pathLst>
              <a:path w="1347845" h="1347845">
                <a:moveTo>
                  <a:pt x="0" y="0"/>
                </a:moveTo>
                <a:lnTo>
                  <a:pt x="1347845" y="0"/>
                </a:lnTo>
                <a:lnTo>
                  <a:pt x="1347845" y="1347845"/>
                </a:lnTo>
                <a:lnTo>
                  <a:pt x="0" y="1347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3" name="Freeform 13"/>
          <p:cNvSpPr/>
          <p:nvPr/>
        </p:nvSpPr>
        <p:spPr>
          <a:xfrm>
            <a:off x="17890580" y="3244308"/>
            <a:ext cx="1347845" cy="1347845"/>
          </a:xfrm>
          <a:custGeom>
            <a:avLst/>
            <a:gdLst/>
            <a:ahLst/>
            <a:cxnLst/>
            <a:rect l="l" t="t" r="r" b="b"/>
            <a:pathLst>
              <a:path w="1347845" h="1347845">
                <a:moveTo>
                  <a:pt x="0" y="0"/>
                </a:moveTo>
                <a:lnTo>
                  <a:pt x="1347845" y="0"/>
                </a:lnTo>
                <a:lnTo>
                  <a:pt x="1347845" y="1347845"/>
                </a:lnTo>
                <a:lnTo>
                  <a:pt x="0" y="13478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4" name="Freeform 14"/>
          <p:cNvSpPr/>
          <p:nvPr/>
        </p:nvSpPr>
        <p:spPr>
          <a:xfrm flipV="1">
            <a:off x="16978905" y="8116235"/>
            <a:ext cx="635172" cy="1347845"/>
          </a:xfrm>
          <a:custGeom>
            <a:avLst/>
            <a:gdLst/>
            <a:ahLst/>
            <a:cxnLst/>
            <a:rect l="l" t="t" r="r" b="b"/>
            <a:pathLst>
              <a:path w="635172" h="1347845">
                <a:moveTo>
                  <a:pt x="0" y="1347845"/>
                </a:moveTo>
                <a:lnTo>
                  <a:pt x="635172" y="1347845"/>
                </a:lnTo>
                <a:lnTo>
                  <a:pt x="635172" y="0"/>
                </a:lnTo>
                <a:lnTo>
                  <a:pt x="0" y="0"/>
                </a:lnTo>
                <a:lnTo>
                  <a:pt x="0" y="1347845"/>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sp>
        <p:nvSpPr>
          <p:cNvPr id="15" name="Freeform 15"/>
          <p:cNvSpPr/>
          <p:nvPr/>
        </p:nvSpPr>
        <p:spPr>
          <a:xfrm>
            <a:off x="4273615" y="638743"/>
            <a:ext cx="9303210" cy="8779519"/>
          </a:xfrm>
          <a:custGeom>
            <a:avLst/>
            <a:gdLst/>
            <a:ahLst/>
            <a:cxnLst/>
            <a:rect l="l" t="t" r="r" b="b"/>
            <a:pathLst>
              <a:path w="9303210" h="8779519">
                <a:moveTo>
                  <a:pt x="0" y="0"/>
                </a:moveTo>
                <a:lnTo>
                  <a:pt x="9303210" y="0"/>
                </a:lnTo>
                <a:lnTo>
                  <a:pt x="9303210" y="8779519"/>
                </a:lnTo>
                <a:lnTo>
                  <a:pt x="0" y="8779519"/>
                </a:lnTo>
                <a:lnTo>
                  <a:pt x="0" y="0"/>
                </a:lnTo>
                <a:close/>
              </a:path>
            </a:pathLst>
          </a:custGeom>
          <a:blipFill>
            <a:blip r:embed="rId8"/>
            <a:stretch>
              <a:fillRect/>
            </a:stretch>
          </a:blipFill>
        </p:spPr>
        <p:txBody>
          <a:bodyPr/>
          <a:lstStyle/>
          <a:p>
            <a:endParaRPr lang="en-GB"/>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6573331" y="4445750"/>
            <a:ext cx="5284815" cy="5345907"/>
            <a:chOff x="0" y="0"/>
            <a:chExt cx="1480069" cy="1497179"/>
          </a:xfrm>
        </p:grpSpPr>
        <p:sp>
          <p:nvSpPr>
            <p:cNvPr id="3" name="Freeform 3"/>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4" name="TextBox 4"/>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688206" y="4445750"/>
            <a:ext cx="5284815" cy="5345907"/>
            <a:chOff x="0" y="0"/>
            <a:chExt cx="1480069" cy="1497179"/>
          </a:xfrm>
        </p:grpSpPr>
        <p:sp>
          <p:nvSpPr>
            <p:cNvPr id="6" name="Freeform 6"/>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7" name="TextBox 7"/>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2458299" y="4445750"/>
            <a:ext cx="5284815" cy="5345907"/>
            <a:chOff x="0" y="0"/>
            <a:chExt cx="1480069" cy="1497179"/>
          </a:xfrm>
        </p:grpSpPr>
        <p:sp>
          <p:nvSpPr>
            <p:cNvPr id="9" name="Freeform 9"/>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10" name="TextBox 10"/>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6430011" y="4302430"/>
            <a:ext cx="5284815" cy="5345907"/>
            <a:chOff x="0" y="0"/>
            <a:chExt cx="1480069" cy="1497179"/>
          </a:xfrm>
        </p:grpSpPr>
        <p:sp>
          <p:nvSpPr>
            <p:cNvPr id="12" name="Freeform 12"/>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3" name="TextBox 13"/>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544886" y="4302430"/>
            <a:ext cx="5284815" cy="5345907"/>
            <a:chOff x="0" y="0"/>
            <a:chExt cx="1480069" cy="1497179"/>
          </a:xfrm>
        </p:grpSpPr>
        <p:sp>
          <p:nvSpPr>
            <p:cNvPr id="15" name="Freeform 15"/>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6" name="TextBox 16"/>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2314979" y="4302430"/>
            <a:ext cx="5284815" cy="5345907"/>
            <a:chOff x="0" y="0"/>
            <a:chExt cx="1480069" cy="1497179"/>
          </a:xfrm>
        </p:grpSpPr>
        <p:sp>
          <p:nvSpPr>
            <p:cNvPr id="18" name="Freeform 18"/>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9" name="TextBox 19"/>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8186406" y="3416417"/>
            <a:ext cx="1772026" cy="1772026"/>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2301281" y="3416417"/>
            <a:ext cx="1772026" cy="1772026"/>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5" name="TextBox 2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4071373" y="3416417"/>
            <a:ext cx="1772026" cy="1772026"/>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9" name="Freeform 29"/>
          <p:cNvSpPr/>
          <p:nvPr/>
        </p:nvSpPr>
        <p:spPr>
          <a:xfrm>
            <a:off x="8510742" y="3740753"/>
            <a:ext cx="1123354" cy="1123354"/>
          </a:xfrm>
          <a:custGeom>
            <a:avLst/>
            <a:gdLst/>
            <a:ahLst/>
            <a:cxnLst/>
            <a:rect l="l" t="t" r="r" b="b"/>
            <a:pathLst>
              <a:path w="1123354" h="1123354">
                <a:moveTo>
                  <a:pt x="0" y="0"/>
                </a:moveTo>
                <a:lnTo>
                  <a:pt x="1123354" y="0"/>
                </a:lnTo>
                <a:lnTo>
                  <a:pt x="1123354" y="1123354"/>
                </a:lnTo>
                <a:lnTo>
                  <a:pt x="0" y="11233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30" name="Freeform 30"/>
          <p:cNvSpPr/>
          <p:nvPr/>
        </p:nvSpPr>
        <p:spPr>
          <a:xfrm>
            <a:off x="2732580" y="3851696"/>
            <a:ext cx="909427" cy="901469"/>
          </a:xfrm>
          <a:custGeom>
            <a:avLst/>
            <a:gdLst/>
            <a:ahLst/>
            <a:cxnLst/>
            <a:rect l="l" t="t" r="r" b="b"/>
            <a:pathLst>
              <a:path w="909427" h="901469">
                <a:moveTo>
                  <a:pt x="0" y="0"/>
                </a:moveTo>
                <a:lnTo>
                  <a:pt x="909427" y="0"/>
                </a:lnTo>
                <a:lnTo>
                  <a:pt x="909427" y="901469"/>
                </a:lnTo>
                <a:lnTo>
                  <a:pt x="0" y="90146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31" name="Freeform 31"/>
          <p:cNvSpPr/>
          <p:nvPr/>
        </p:nvSpPr>
        <p:spPr>
          <a:xfrm>
            <a:off x="14395710" y="3740753"/>
            <a:ext cx="1123354" cy="1123354"/>
          </a:xfrm>
          <a:custGeom>
            <a:avLst/>
            <a:gdLst/>
            <a:ahLst/>
            <a:cxnLst/>
            <a:rect l="l" t="t" r="r" b="b"/>
            <a:pathLst>
              <a:path w="1123354" h="1123354">
                <a:moveTo>
                  <a:pt x="0" y="0"/>
                </a:moveTo>
                <a:lnTo>
                  <a:pt x="1123353" y="0"/>
                </a:lnTo>
                <a:lnTo>
                  <a:pt x="1123353" y="1123354"/>
                </a:lnTo>
                <a:lnTo>
                  <a:pt x="0" y="11233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32" name="Group 32"/>
          <p:cNvGrpSpPr/>
          <p:nvPr/>
        </p:nvGrpSpPr>
        <p:grpSpPr>
          <a:xfrm>
            <a:off x="-510756" y="-358119"/>
            <a:ext cx="19309513" cy="3164936"/>
            <a:chOff x="0" y="0"/>
            <a:chExt cx="5085633" cy="833563"/>
          </a:xfrm>
        </p:grpSpPr>
        <p:sp>
          <p:nvSpPr>
            <p:cNvPr id="33" name="Freeform 33"/>
            <p:cNvSpPr/>
            <p:nvPr/>
          </p:nvSpPr>
          <p:spPr>
            <a:xfrm>
              <a:off x="0" y="0"/>
              <a:ext cx="5085633" cy="833563"/>
            </a:xfrm>
            <a:custGeom>
              <a:avLst/>
              <a:gdLst/>
              <a:ahLst/>
              <a:cxnLst/>
              <a:rect l="l" t="t" r="r" b="b"/>
              <a:pathLst>
                <a:path w="5085633" h="833563">
                  <a:moveTo>
                    <a:pt x="0" y="0"/>
                  </a:moveTo>
                  <a:lnTo>
                    <a:pt x="5085633" y="0"/>
                  </a:lnTo>
                  <a:lnTo>
                    <a:pt x="5085633" y="833563"/>
                  </a:lnTo>
                  <a:lnTo>
                    <a:pt x="0" y="833563"/>
                  </a:lnTo>
                  <a:close/>
                </a:path>
              </a:pathLst>
            </a:custGeom>
            <a:solidFill>
              <a:srgbClr val="54604B"/>
            </a:solidFill>
          </p:spPr>
          <p:txBody>
            <a:bodyPr/>
            <a:lstStyle/>
            <a:p>
              <a:endParaRPr lang="en-GB"/>
            </a:p>
          </p:txBody>
        </p:sp>
        <p:sp>
          <p:nvSpPr>
            <p:cNvPr id="34" name="TextBox 34"/>
            <p:cNvSpPr txBox="1"/>
            <p:nvPr/>
          </p:nvSpPr>
          <p:spPr>
            <a:xfrm>
              <a:off x="0" y="-38100"/>
              <a:ext cx="5085633" cy="871663"/>
            </a:xfrm>
            <a:prstGeom prst="rect">
              <a:avLst/>
            </a:prstGeom>
          </p:spPr>
          <p:txBody>
            <a:bodyPr lIns="50800" tIns="50800" rIns="50800" bIns="50800" rtlCol="0" anchor="ctr"/>
            <a:lstStyle/>
            <a:p>
              <a:pPr algn="ctr">
                <a:lnSpc>
                  <a:spcPts val="2659"/>
                </a:lnSpc>
              </a:pPr>
              <a:endParaRPr/>
            </a:p>
          </p:txBody>
        </p:sp>
      </p:grpSp>
      <p:sp>
        <p:nvSpPr>
          <p:cNvPr id="35" name="Freeform 35"/>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6" name="Freeform 36"/>
          <p:cNvSpPr/>
          <p:nvPr/>
        </p:nvSpPr>
        <p:spPr>
          <a:xfrm>
            <a:off x="-1649240" y="1301133"/>
            <a:ext cx="3011369" cy="3011369"/>
          </a:xfrm>
          <a:custGeom>
            <a:avLst/>
            <a:gdLst/>
            <a:ahLst/>
            <a:cxnLst/>
            <a:rect l="l" t="t" r="r" b="b"/>
            <a:pathLst>
              <a:path w="3011369" h="3011369">
                <a:moveTo>
                  <a:pt x="0" y="0"/>
                </a:moveTo>
                <a:lnTo>
                  <a:pt x="3011369" y="0"/>
                </a:lnTo>
                <a:lnTo>
                  <a:pt x="3011369" y="3011369"/>
                </a:lnTo>
                <a:lnTo>
                  <a:pt x="0" y="3011369"/>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7" name="Freeform 37"/>
          <p:cNvSpPr/>
          <p:nvPr/>
        </p:nvSpPr>
        <p:spPr>
          <a:xfrm>
            <a:off x="16751205" y="-358119"/>
            <a:ext cx="1016189" cy="1016189"/>
          </a:xfrm>
          <a:custGeom>
            <a:avLst/>
            <a:gdLst/>
            <a:ahLst/>
            <a:cxnLst/>
            <a:rect l="l" t="t" r="r" b="b"/>
            <a:pathLst>
              <a:path w="1016189" h="1016189">
                <a:moveTo>
                  <a:pt x="0" y="0"/>
                </a:moveTo>
                <a:lnTo>
                  <a:pt x="1016190" y="0"/>
                </a:lnTo>
                <a:lnTo>
                  <a:pt x="1016190" y="1016190"/>
                </a:lnTo>
                <a:lnTo>
                  <a:pt x="0" y="101619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8" name="Freeform 38"/>
          <p:cNvSpPr/>
          <p:nvPr/>
        </p:nvSpPr>
        <p:spPr>
          <a:xfrm>
            <a:off x="16751205" y="742833"/>
            <a:ext cx="1016189" cy="1016189"/>
          </a:xfrm>
          <a:custGeom>
            <a:avLst/>
            <a:gdLst/>
            <a:ahLst/>
            <a:cxnLst/>
            <a:rect l="l" t="t" r="r" b="b"/>
            <a:pathLst>
              <a:path w="1016189" h="1016189">
                <a:moveTo>
                  <a:pt x="0" y="0"/>
                </a:moveTo>
                <a:lnTo>
                  <a:pt x="1016190" y="0"/>
                </a:lnTo>
                <a:lnTo>
                  <a:pt x="1016190" y="1016189"/>
                </a:lnTo>
                <a:lnTo>
                  <a:pt x="0" y="101618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9" name="Freeform 39"/>
          <p:cNvSpPr/>
          <p:nvPr/>
        </p:nvSpPr>
        <p:spPr>
          <a:xfrm rot="-5400000">
            <a:off x="1044543" y="128344"/>
            <a:ext cx="635172" cy="1347845"/>
          </a:xfrm>
          <a:custGeom>
            <a:avLst/>
            <a:gdLst/>
            <a:ahLst/>
            <a:cxnLst/>
            <a:rect l="l" t="t" r="r" b="b"/>
            <a:pathLst>
              <a:path w="635172" h="1347845">
                <a:moveTo>
                  <a:pt x="0" y="0"/>
                </a:moveTo>
                <a:lnTo>
                  <a:pt x="635172" y="0"/>
                </a:lnTo>
                <a:lnTo>
                  <a:pt x="635172" y="1347846"/>
                </a:lnTo>
                <a:lnTo>
                  <a:pt x="0" y="1347846"/>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GB"/>
          </a:p>
        </p:txBody>
      </p:sp>
      <p:sp>
        <p:nvSpPr>
          <p:cNvPr id="40" name="TextBox 40"/>
          <p:cNvSpPr txBox="1"/>
          <p:nvPr/>
        </p:nvSpPr>
        <p:spPr>
          <a:xfrm>
            <a:off x="2824821" y="668917"/>
            <a:ext cx="12638359" cy="1193800"/>
          </a:xfrm>
          <a:prstGeom prst="rect">
            <a:avLst/>
          </a:prstGeom>
        </p:spPr>
        <p:txBody>
          <a:bodyPr lIns="0" tIns="0" rIns="0" bIns="0" rtlCol="0" anchor="t">
            <a:spAutoFit/>
          </a:bodyPr>
          <a:lstStyle/>
          <a:p>
            <a:pPr marL="0" lvl="0" indent="0" algn="ctr">
              <a:lnSpc>
                <a:spcPts val="9799"/>
              </a:lnSpc>
              <a:spcBef>
                <a:spcPct val="0"/>
              </a:spcBef>
            </a:pPr>
            <a:r>
              <a:rPr lang="en-US" sz="6999">
                <a:solidFill>
                  <a:srgbClr val="FEFAE0"/>
                </a:solidFill>
                <a:latin typeface="Kollektif"/>
              </a:rPr>
              <a:t>CÂU TRUY VẤN</a:t>
            </a:r>
          </a:p>
        </p:txBody>
      </p:sp>
      <p:sp>
        <p:nvSpPr>
          <p:cNvPr id="41" name="TextBox 41"/>
          <p:cNvSpPr txBox="1"/>
          <p:nvPr/>
        </p:nvSpPr>
        <p:spPr>
          <a:xfrm>
            <a:off x="6659634" y="5958504"/>
            <a:ext cx="4825570" cy="1556359"/>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2: Liệt kê Top20 sản phẩm có tổng chi phí vận chuyển nhiều nhất trong năm </a:t>
            </a:r>
          </a:p>
        </p:txBody>
      </p:sp>
      <p:sp>
        <p:nvSpPr>
          <p:cNvPr id="42" name="TextBox 42"/>
          <p:cNvSpPr txBox="1"/>
          <p:nvPr/>
        </p:nvSpPr>
        <p:spPr>
          <a:xfrm>
            <a:off x="774509" y="5958504"/>
            <a:ext cx="4825570" cy="2566009"/>
          </a:xfrm>
          <a:prstGeom prst="rect">
            <a:avLst/>
          </a:prstGeom>
        </p:spPr>
        <p:txBody>
          <a:bodyPr lIns="0" tIns="0" rIns="0" bIns="0" rtlCol="0" anchor="t">
            <a:spAutoFit/>
          </a:bodyPr>
          <a:lstStyle/>
          <a:p>
            <a:pPr algn="l">
              <a:lnSpc>
                <a:spcPts val="3991"/>
              </a:lnSpc>
            </a:pPr>
            <a:r>
              <a:rPr lang="en-US" sz="2851">
                <a:solidFill>
                  <a:srgbClr val="000000"/>
                </a:solidFill>
                <a:latin typeface="Futura"/>
              </a:rPr>
              <a:t>Câu 1 : Liệt kê Id_Product, SKU của tất cả các sản phẩm có số lượng bán trên 100 và doanh thu trên 50 000 trong quý 3 </a:t>
            </a:r>
          </a:p>
        </p:txBody>
      </p:sp>
      <p:sp>
        <p:nvSpPr>
          <p:cNvPr id="43" name="TextBox 43"/>
          <p:cNvSpPr txBox="1"/>
          <p:nvPr/>
        </p:nvSpPr>
        <p:spPr>
          <a:xfrm>
            <a:off x="12544601" y="5683743"/>
            <a:ext cx="4825570" cy="3070834"/>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3. Liệt kê các sản phẩm theo loại sản phẩm có sử dụng Coupon Status " Used " và đ ếm số lần đã sử dụng mã giảm giá cho từng sản phẩm này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EFAE0"/>
        </a:solidFill>
        <a:effectLst/>
      </p:bgPr>
    </p:bg>
    <p:spTree>
      <p:nvGrpSpPr>
        <p:cNvPr id="1" name=""/>
        <p:cNvGrpSpPr/>
        <p:nvPr/>
      </p:nvGrpSpPr>
      <p:grpSpPr>
        <a:xfrm>
          <a:off x="0" y="0"/>
          <a:ext cx="0" cy="0"/>
          <a:chOff x="0" y="0"/>
          <a:chExt cx="0" cy="0"/>
        </a:xfrm>
      </p:grpSpPr>
      <p:grpSp>
        <p:nvGrpSpPr>
          <p:cNvPr id="2" name="Group 2"/>
          <p:cNvGrpSpPr/>
          <p:nvPr/>
        </p:nvGrpSpPr>
        <p:grpSpPr>
          <a:xfrm>
            <a:off x="6573331" y="4445750"/>
            <a:ext cx="5284815" cy="5345907"/>
            <a:chOff x="0" y="0"/>
            <a:chExt cx="1480069" cy="1497179"/>
          </a:xfrm>
        </p:grpSpPr>
        <p:sp>
          <p:nvSpPr>
            <p:cNvPr id="3" name="Freeform 3"/>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4" name="TextBox 4"/>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688206" y="4445750"/>
            <a:ext cx="5284815" cy="5345907"/>
            <a:chOff x="0" y="0"/>
            <a:chExt cx="1480069" cy="1497179"/>
          </a:xfrm>
        </p:grpSpPr>
        <p:sp>
          <p:nvSpPr>
            <p:cNvPr id="6" name="Freeform 6"/>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7" name="TextBox 7"/>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2458299" y="4445750"/>
            <a:ext cx="5284815" cy="5345907"/>
            <a:chOff x="0" y="0"/>
            <a:chExt cx="1480069" cy="1497179"/>
          </a:xfrm>
        </p:grpSpPr>
        <p:sp>
          <p:nvSpPr>
            <p:cNvPr id="9" name="Freeform 9"/>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D8DFC2"/>
            </a:solidFill>
          </p:spPr>
          <p:txBody>
            <a:bodyPr/>
            <a:lstStyle/>
            <a:p>
              <a:endParaRPr lang="en-GB"/>
            </a:p>
          </p:txBody>
        </p:sp>
        <p:sp>
          <p:nvSpPr>
            <p:cNvPr id="10" name="TextBox 10"/>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6430011" y="4302430"/>
            <a:ext cx="5284815" cy="5345907"/>
            <a:chOff x="0" y="0"/>
            <a:chExt cx="1480069" cy="1497179"/>
          </a:xfrm>
        </p:grpSpPr>
        <p:sp>
          <p:nvSpPr>
            <p:cNvPr id="12" name="Freeform 12"/>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3" name="TextBox 13"/>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544886" y="4302430"/>
            <a:ext cx="5284815" cy="5345907"/>
            <a:chOff x="0" y="0"/>
            <a:chExt cx="1480069" cy="1497179"/>
          </a:xfrm>
        </p:grpSpPr>
        <p:sp>
          <p:nvSpPr>
            <p:cNvPr id="15" name="Freeform 15"/>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6" name="TextBox 16"/>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2314979" y="4302430"/>
            <a:ext cx="5284815" cy="5345907"/>
            <a:chOff x="0" y="0"/>
            <a:chExt cx="1480069" cy="1497179"/>
          </a:xfrm>
        </p:grpSpPr>
        <p:sp>
          <p:nvSpPr>
            <p:cNvPr id="18" name="Freeform 18"/>
            <p:cNvSpPr/>
            <p:nvPr/>
          </p:nvSpPr>
          <p:spPr>
            <a:xfrm>
              <a:off x="0" y="0"/>
              <a:ext cx="1480069" cy="1497179"/>
            </a:xfrm>
            <a:custGeom>
              <a:avLst/>
              <a:gdLst/>
              <a:ahLst/>
              <a:cxnLst/>
              <a:rect l="l" t="t" r="r" b="b"/>
              <a:pathLst>
                <a:path w="1480069" h="1497179">
                  <a:moveTo>
                    <a:pt x="0" y="0"/>
                  </a:moveTo>
                  <a:lnTo>
                    <a:pt x="1480069" y="0"/>
                  </a:lnTo>
                  <a:lnTo>
                    <a:pt x="1480069" y="1497179"/>
                  </a:lnTo>
                  <a:lnTo>
                    <a:pt x="0" y="1497179"/>
                  </a:lnTo>
                  <a:close/>
                </a:path>
              </a:pathLst>
            </a:custGeom>
            <a:solidFill>
              <a:srgbClr val="A9B388"/>
            </a:solidFill>
          </p:spPr>
          <p:txBody>
            <a:bodyPr/>
            <a:lstStyle/>
            <a:p>
              <a:endParaRPr lang="en-GB"/>
            </a:p>
          </p:txBody>
        </p:sp>
        <p:sp>
          <p:nvSpPr>
            <p:cNvPr id="19" name="TextBox 19"/>
            <p:cNvSpPr txBox="1"/>
            <p:nvPr/>
          </p:nvSpPr>
          <p:spPr>
            <a:xfrm>
              <a:off x="0" y="-38100"/>
              <a:ext cx="1480069" cy="1535279"/>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8186406" y="3416417"/>
            <a:ext cx="1772026" cy="1772026"/>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2301281" y="3416417"/>
            <a:ext cx="1772026" cy="1772026"/>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5" name="TextBox 2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4071373" y="3416417"/>
            <a:ext cx="1772026" cy="1772026"/>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604B"/>
            </a:solidFill>
          </p:spPr>
          <p:txBody>
            <a:bodyPr/>
            <a:lstStyle/>
            <a:p>
              <a:endParaRPr lang="en-GB"/>
            </a:p>
          </p:txBody>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9" name="Freeform 29"/>
          <p:cNvSpPr/>
          <p:nvPr/>
        </p:nvSpPr>
        <p:spPr>
          <a:xfrm>
            <a:off x="8510742" y="3740753"/>
            <a:ext cx="1123354" cy="1123354"/>
          </a:xfrm>
          <a:custGeom>
            <a:avLst/>
            <a:gdLst/>
            <a:ahLst/>
            <a:cxnLst/>
            <a:rect l="l" t="t" r="r" b="b"/>
            <a:pathLst>
              <a:path w="1123354" h="1123354">
                <a:moveTo>
                  <a:pt x="0" y="0"/>
                </a:moveTo>
                <a:lnTo>
                  <a:pt x="1123354" y="0"/>
                </a:lnTo>
                <a:lnTo>
                  <a:pt x="1123354" y="1123354"/>
                </a:lnTo>
                <a:lnTo>
                  <a:pt x="0" y="11233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30" name="Freeform 30"/>
          <p:cNvSpPr/>
          <p:nvPr/>
        </p:nvSpPr>
        <p:spPr>
          <a:xfrm>
            <a:off x="2732580" y="3851696"/>
            <a:ext cx="909427" cy="901469"/>
          </a:xfrm>
          <a:custGeom>
            <a:avLst/>
            <a:gdLst/>
            <a:ahLst/>
            <a:cxnLst/>
            <a:rect l="l" t="t" r="r" b="b"/>
            <a:pathLst>
              <a:path w="909427" h="901469">
                <a:moveTo>
                  <a:pt x="0" y="0"/>
                </a:moveTo>
                <a:lnTo>
                  <a:pt x="909427" y="0"/>
                </a:lnTo>
                <a:lnTo>
                  <a:pt x="909427" y="901469"/>
                </a:lnTo>
                <a:lnTo>
                  <a:pt x="0" y="90146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31" name="Freeform 31"/>
          <p:cNvSpPr/>
          <p:nvPr/>
        </p:nvSpPr>
        <p:spPr>
          <a:xfrm>
            <a:off x="14395710" y="3740753"/>
            <a:ext cx="1123354" cy="1123354"/>
          </a:xfrm>
          <a:custGeom>
            <a:avLst/>
            <a:gdLst/>
            <a:ahLst/>
            <a:cxnLst/>
            <a:rect l="l" t="t" r="r" b="b"/>
            <a:pathLst>
              <a:path w="1123354" h="1123354">
                <a:moveTo>
                  <a:pt x="0" y="0"/>
                </a:moveTo>
                <a:lnTo>
                  <a:pt x="1123353" y="0"/>
                </a:lnTo>
                <a:lnTo>
                  <a:pt x="1123353" y="1123354"/>
                </a:lnTo>
                <a:lnTo>
                  <a:pt x="0" y="11233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32" name="Group 32"/>
          <p:cNvGrpSpPr/>
          <p:nvPr/>
        </p:nvGrpSpPr>
        <p:grpSpPr>
          <a:xfrm>
            <a:off x="-510756" y="-358119"/>
            <a:ext cx="19309513" cy="3164936"/>
            <a:chOff x="0" y="0"/>
            <a:chExt cx="5085633" cy="833563"/>
          </a:xfrm>
        </p:grpSpPr>
        <p:sp>
          <p:nvSpPr>
            <p:cNvPr id="33" name="Freeform 33"/>
            <p:cNvSpPr/>
            <p:nvPr/>
          </p:nvSpPr>
          <p:spPr>
            <a:xfrm>
              <a:off x="0" y="0"/>
              <a:ext cx="5085633" cy="833563"/>
            </a:xfrm>
            <a:custGeom>
              <a:avLst/>
              <a:gdLst/>
              <a:ahLst/>
              <a:cxnLst/>
              <a:rect l="l" t="t" r="r" b="b"/>
              <a:pathLst>
                <a:path w="5085633" h="833563">
                  <a:moveTo>
                    <a:pt x="0" y="0"/>
                  </a:moveTo>
                  <a:lnTo>
                    <a:pt x="5085633" y="0"/>
                  </a:lnTo>
                  <a:lnTo>
                    <a:pt x="5085633" y="833563"/>
                  </a:lnTo>
                  <a:lnTo>
                    <a:pt x="0" y="833563"/>
                  </a:lnTo>
                  <a:close/>
                </a:path>
              </a:pathLst>
            </a:custGeom>
            <a:solidFill>
              <a:srgbClr val="54604B"/>
            </a:solidFill>
          </p:spPr>
          <p:txBody>
            <a:bodyPr/>
            <a:lstStyle/>
            <a:p>
              <a:endParaRPr lang="en-GB"/>
            </a:p>
          </p:txBody>
        </p:sp>
        <p:sp>
          <p:nvSpPr>
            <p:cNvPr id="34" name="TextBox 34"/>
            <p:cNvSpPr txBox="1"/>
            <p:nvPr/>
          </p:nvSpPr>
          <p:spPr>
            <a:xfrm>
              <a:off x="0" y="-38100"/>
              <a:ext cx="5085633" cy="871663"/>
            </a:xfrm>
            <a:prstGeom prst="rect">
              <a:avLst/>
            </a:prstGeom>
          </p:spPr>
          <p:txBody>
            <a:bodyPr lIns="50800" tIns="50800" rIns="50800" bIns="50800" rtlCol="0" anchor="ctr"/>
            <a:lstStyle/>
            <a:p>
              <a:pPr algn="ctr">
                <a:lnSpc>
                  <a:spcPts val="2659"/>
                </a:lnSpc>
              </a:pPr>
              <a:endParaRPr/>
            </a:p>
          </p:txBody>
        </p:sp>
      </p:grpSp>
      <p:sp>
        <p:nvSpPr>
          <p:cNvPr id="35" name="Freeform 35"/>
          <p:cNvSpPr/>
          <p:nvPr/>
        </p:nvSpPr>
        <p:spPr>
          <a:xfrm>
            <a:off x="15943536" y="7707538"/>
            <a:ext cx="6524742" cy="6524742"/>
          </a:xfrm>
          <a:custGeom>
            <a:avLst/>
            <a:gdLst/>
            <a:ahLst/>
            <a:cxnLst/>
            <a:rect l="l" t="t" r="r" b="b"/>
            <a:pathLst>
              <a:path w="6524742" h="6524742">
                <a:moveTo>
                  <a:pt x="0" y="0"/>
                </a:moveTo>
                <a:lnTo>
                  <a:pt x="6524742" y="0"/>
                </a:lnTo>
                <a:lnTo>
                  <a:pt x="6524742" y="6524742"/>
                </a:lnTo>
                <a:lnTo>
                  <a:pt x="0" y="6524742"/>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6" name="Freeform 36"/>
          <p:cNvSpPr/>
          <p:nvPr/>
        </p:nvSpPr>
        <p:spPr>
          <a:xfrm>
            <a:off x="-1649240" y="1301133"/>
            <a:ext cx="3011369" cy="3011369"/>
          </a:xfrm>
          <a:custGeom>
            <a:avLst/>
            <a:gdLst/>
            <a:ahLst/>
            <a:cxnLst/>
            <a:rect l="l" t="t" r="r" b="b"/>
            <a:pathLst>
              <a:path w="3011369" h="3011369">
                <a:moveTo>
                  <a:pt x="0" y="0"/>
                </a:moveTo>
                <a:lnTo>
                  <a:pt x="3011369" y="0"/>
                </a:lnTo>
                <a:lnTo>
                  <a:pt x="3011369" y="3011369"/>
                </a:lnTo>
                <a:lnTo>
                  <a:pt x="0" y="3011369"/>
                </a:lnTo>
                <a:lnTo>
                  <a:pt x="0" y="0"/>
                </a:lnTo>
                <a:close/>
              </a:path>
            </a:pathLst>
          </a:custGeom>
          <a:blipFill>
            <a:blip r:embed="rId8">
              <a:alphaModFix amt="36000"/>
              <a:extLst>
                <a:ext uri="{96DAC541-7B7A-43D3-8B79-37D633B846F1}">
                  <asvg:svgBlip xmlns:asvg="http://schemas.microsoft.com/office/drawing/2016/SVG/main" r:embed="rId9"/>
                </a:ext>
              </a:extLst>
            </a:blip>
            <a:stretch>
              <a:fillRect/>
            </a:stretch>
          </a:blipFill>
        </p:spPr>
        <p:txBody>
          <a:bodyPr/>
          <a:lstStyle/>
          <a:p>
            <a:endParaRPr lang="en-GB"/>
          </a:p>
        </p:txBody>
      </p:sp>
      <p:sp>
        <p:nvSpPr>
          <p:cNvPr id="37" name="Freeform 37"/>
          <p:cNvSpPr/>
          <p:nvPr/>
        </p:nvSpPr>
        <p:spPr>
          <a:xfrm>
            <a:off x="16751205" y="-358119"/>
            <a:ext cx="1016189" cy="1016189"/>
          </a:xfrm>
          <a:custGeom>
            <a:avLst/>
            <a:gdLst/>
            <a:ahLst/>
            <a:cxnLst/>
            <a:rect l="l" t="t" r="r" b="b"/>
            <a:pathLst>
              <a:path w="1016189" h="1016189">
                <a:moveTo>
                  <a:pt x="0" y="0"/>
                </a:moveTo>
                <a:lnTo>
                  <a:pt x="1016190" y="0"/>
                </a:lnTo>
                <a:lnTo>
                  <a:pt x="1016190" y="1016190"/>
                </a:lnTo>
                <a:lnTo>
                  <a:pt x="0" y="101619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8" name="Freeform 38"/>
          <p:cNvSpPr/>
          <p:nvPr/>
        </p:nvSpPr>
        <p:spPr>
          <a:xfrm>
            <a:off x="16751205" y="742833"/>
            <a:ext cx="1016189" cy="1016189"/>
          </a:xfrm>
          <a:custGeom>
            <a:avLst/>
            <a:gdLst/>
            <a:ahLst/>
            <a:cxnLst/>
            <a:rect l="l" t="t" r="r" b="b"/>
            <a:pathLst>
              <a:path w="1016189" h="1016189">
                <a:moveTo>
                  <a:pt x="0" y="0"/>
                </a:moveTo>
                <a:lnTo>
                  <a:pt x="1016190" y="0"/>
                </a:lnTo>
                <a:lnTo>
                  <a:pt x="1016190" y="1016189"/>
                </a:lnTo>
                <a:lnTo>
                  <a:pt x="0" y="101618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GB"/>
          </a:p>
        </p:txBody>
      </p:sp>
      <p:sp>
        <p:nvSpPr>
          <p:cNvPr id="39" name="Freeform 39"/>
          <p:cNvSpPr/>
          <p:nvPr/>
        </p:nvSpPr>
        <p:spPr>
          <a:xfrm rot="-5400000">
            <a:off x="1044543" y="128344"/>
            <a:ext cx="635172" cy="1347845"/>
          </a:xfrm>
          <a:custGeom>
            <a:avLst/>
            <a:gdLst/>
            <a:ahLst/>
            <a:cxnLst/>
            <a:rect l="l" t="t" r="r" b="b"/>
            <a:pathLst>
              <a:path w="635172" h="1347845">
                <a:moveTo>
                  <a:pt x="0" y="0"/>
                </a:moveTo>
                <a:lnTo>
                  <a:pt x="635172" y="0"/>
                </a:lnTo>
                <a:lnTo>
                  <a:pt x="635172" y="1347846"/>
                </a:lnTo>
                <a:lnTo>
                  <a:pt x="0" y="1347846"/>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GB"/>
          </a:p>
        </p:txBody>
      </p:sp>
      <p:sp>
        <p:nvSpPr>
          <p:cNvPr id="40" name="TextBox 40"/>
          <p:cNvSpPr txBox="1"/>
          <p:nvPr/>
        </p:nvSpPr>
        <p:spPr>
          <a:xfrm>
            <a:off x="2824821" y="668917"/>
            <a:ext cx="12638359" cy="1193800"/>
          </a:xfrm>
          <a:prstGeom prst="rect">
            <a:avLst/>
          </a:prstGeom>
        </p:spPr>
        <p:txBody>
          <a:bodyPr lIns="0" tIns="0" rIns="0" bIns="0" rtlCol="0" anchor="t">
            <a:spAutoFit/>
          </a:bodyPr>
          <a:lstStyle/>
          <a:p>
            <a:pPr marL="0" lvl="0" indent="0" algn="ctr">
              <a:lnSpc>
                <a:spcPts val="9799"/>
              </a:lnSpc>
              <a:spcBef>
                <a:spcPct val="0"/>
              </a:spcBef>
            </a:pPr>
            <a:r>
              <a:rPr lang="en-US" sz="6999">
                <a:solidFill>
                  <a:srgbClr val="FEFAE0"/>
                </a:solidFill>
                <a:latin typeface="Kollektif"/>
              </a:rPr>
              <a:t>CÂU TRUY VẤN</a:t>
            </a:r>
          </a:p>
        </p:txBody>
      </p:sp>
      <p:sp>
        <p:nvSpPr>
          <p:cNvPr id="41" name="TextBox 41"/>
          <p:cNvSpPr txBox="1"/>
          <p:nvPr/>
        </p:nvSpPr>
        <p:spPr>
          <a:xfrm>
            <a:off x="6659634" y="5453679"/>
            <a:ext cx="4825570" cy="3575659"/>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5. Thống kê doanh thu cửa hàng với các hóa đơn đã áp dụng các mã giảm giá được sắp xếp từ cao đến thấp theo danh mục loại sản phẩm </a:t>
            </a:r>
          </a:p>
          <a:p>
            <a:pPr marL="0" lvl="0" indent="0" algn="l">
              <a:lnSpc>
                <a:spcPts val="3991"/>
              </a:lnSpc>
              <a:spcBef>
                <a:spcPct val="0"/>
              </a:spcBef>
            </a:pPr>
            <a:endParaRPr lang="en-US" sz="2851" u="none" strike="noStrike">
              <a:solidFill>
                <a:srgbClr val="000000"/>
              </a:solidFill>
              <a:latin typeface="Futura"/>
            </a:endParaRPr>
          </a:p>
        </p:txBody>
      </p:sp>
      <p:sp>
        <p:nvSpPr>
          <p:cNvPr id="42" name="TextBox 42"/>
          <p:cNvSpPr txBox="1"/>
          <p:nvPr/>
        </p:nvSpPr>
        <p:spPr>
          <a:xfrm>
            <a:off x="917828" y="5453679"/>
            <a:ext cx="4825570" cy="2566009"/>
          </a:xfrm>
          <a:prstGeom prst="rect">
            <a:avLst/>
          </a:prstGeom>
        </p:spPr>
        <p:txBody>
          <a:bodyPr lIns="0" tIns="0" rIns="0" bIns="0" rtlCol="0" anchor="t">
            <a:spAutoFit/>
          </a:bodyPr>
          <a:lstStyle/>
          <a:p>
            <a:pPr algn="l">
              <a:lnSpc>
                <a:spcPts val="3991"/>
              </a:lnSpc>
            </a:pPr>
            <a:r>
              <a:rPr lang="en-US" sz="2851">
                <a:solidFill>
                  <a:srgbClr val="000000"/>
                </a:solidFill>
                <a:latin typeface="Futura"/>
              </a:rPr>
              <a:t>Câu 4. Liệt kê các sản phẩm được mua lại lần thứ 2 trở lên từ 1 khách hàng( thuộc Top20 khách hàng có doanh thu cao nhất)</a:t>
            </a:r>
          </a:p>
        </p:txBody>
      </p:sp>
      <p:sp>
        <p:nvSpPr>
          <p:cNvPr id="43" name="TextBox 43"/>
          <p:cNvSpPr txBox="1"/>
          <p:nvPr/>
        </p:nvSpPr>
        <p:spPr>
          <a:xfrm>
            <a:off x="12544601" y="5958504"/>
            <a:ext cx="4825570" cy="2061184"/>
          </a:xfrm>
          <a:prstGeom prst="rect">
            <a:avLst/>
          </a:prstGeom>
        </p:spPr>
        <p:txBody>
          <a:bodyPr lIns="0" tIns="0" rIns="0" bIns="0" rtlCol="0" anchor="t">
            <a:spAutoFit/>
          </a:bodyPr>
          <a:lstStyle/>
          <a:p>
            <a:pPr marL="0" lvl="0" indent="0" algn="l">
              <a:lnSpc>
                <a:spcPts val="3991"/>
              </a:lnSpc>
              <a:spcBef>
                <a:spcPct val="0"/>
              </a:spcBef>
            </a:pPr>
            <a:r>
              <a:rPr lang="en-US" sz="2851" u="none" strike="noStrike">
                <a:solidFill>
                  <a:srgbClr val="000000"/>
                </a:solidFill>
                <a:latin typeface="Futura"/>
              </a:rPr>
              <a:t>Câu 6. Liệt kê thông tin tất cả các khách hàng có đóng góp danh thu trên 50 000 cho cửa hàng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887</Words>
  <Application>Microsoft Office PowerPoint</Application>
  <PresentationFormat>Custom</PresentationFormat>
  <Paragraphs>73</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Futura</vt:lpstr>
      <vt:lpstr>Arial</vt:lpstr>
      <vt:lpstr>Calibri</vt:lpstr>
      <vt:lpstr>Futura Bold</vt:lpstr>
      <vt:lpstr>Kollektif Bold</vt:lpstr>
      <vt:lpstr>Futura Bold Italics</vt:lpstr>
      <vt:lpstr>Kollektif</vt:lpstr>
      <vt:lpstr>Kollektif Bold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Report_Olap</dc:title>
  <cp:lastModifiedBy>Nguyễn Thị Bích Hảo</cp:lastModifiedBy>
  <cp:revision>2</cp:revision>
  <dcterms:created xsi:type="dcterms:W3CDTF">2006-08-16T00:00:00Z</dcterms:created>
  <dcterms:modified xsi:type="dcterms:W3CDTF">2024-05-21T16:48:04Z</dcterms:modified>
  <dc:identifier>DAF_UPVWDhQ</dc:identifier>
</cp:coreProperties>
</file>

<file path=docProps/thumbnail.jpeg>
</file>